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0"/>
  </p:notesMasterIdLst>
  <p:handoutMasterIdLst>
    <p:handoutMasterId r:id="rId31"/>
  </p:handoutMasterIdLst>
  <p:sldIdLst>
    <p:sldId id="256" r:id="rId5"/>
    <p:sldId id="397" r:id="rId6"/>
    <p:sldId id="393" r:id="rId7"/>
    <p:sldId id="394" r:id="rId8"/>
    <p:sldId id="365" r:id="rId9"/>
    <p:sldId id="366" r:id="rId10"/>
    <p:sldId id="367" r:id="rId11"/>
    <p:sldId id="369" r:id="rId12"/>
    <p:sldId id="350" r:id="rId13"/>
    <p:sldId id="380" r:id="rId14"/>
    <p:sldId id="383" r:id="rId15"/>
    <p:sldId id="384" r:id="rId16"/>
    <p:sldId id="382" r:id="rId17"/>
    <p:sldId id="381" r:id="rId18"/>
    <p:sldId id="374" r:id="rId19"/>
    <p:sldId id="371" r:id="rId20"/>
    <p:sldId id="266" r:id="rId21"/>
    <p:sldId id="398" r:id="rId22"/>
    <p:sldId id="399" r:id="rId23"/>
    <p:sldId id="338" r:id="rId24"/>
    <p:sldId id="389" r:id="rId25"/>
    <p:sldId id="401" r:id="rId26"/>
    <p:sldId id="395" r:id="rId27"/>
    <p:sldId id="400" r:id="rId28"/>
    <p:sldId id="390" r:id="rId29"/>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B1F881C-7034-4AFC-8536-07E982A27BE5}">
          <p14:sldIdLst>
            <p14:sldId id="256"/>
            <p14:sldId id="397"/>
          </p14:sldIdLst>
        </p14:section>
        <p14:section name="Situation" id="{0B07B4D3-9ECC-49C8-9AC4-A0462C7E7D02}">
          <p14:sldIdLst>
            <p14:sldId id="393"/>
            <p14:sldId id="394"/>
            <p14:sldId id="365"/>
            <p14:sldId id="366"/>
            <p14:sldId id="367"/>
          </p14:sldIdLst>
        </p14:section>
        <p14:section name="Mission" id="{5EFE9B68-05F8-4CF7-BEFF-546E4CFDCD59}">
          <p14:sldIdLst>
            <p14:sldId id="369"/>
          </p14:sldIdLst>
        </p14:section>
        <p14:section name="Execution" id="{FCF94838-45DA-4BCE-A4BC-57EFB9B05540}">
          <p14:sldIdLst>
            <p14:sldId id="350"/>
            <p14:sldId id="380"/>
            <p14:sldId id="383"/>
            <p14:sldId id="384"/>
          </p14:sldIdLst>
        </p14:section>
        <p14:section name="Phase I- RSOI" id="{E726B2B9-52A3-4F7C-86BF-3CCCCC3DB822}">
          <p14:sldIdLst>
            <p14:sldId id="382"/>
            <p14:sldId id="381"/>
          </p14:sldIdLst>
        </p14:section>
        <p14:section name="Phase II- Execution" id="{FD1FBE5B-7305-4245-A496-0B9B4365F403}">
          <p14:sldIdLst>
            <p14:sldId id="374"/>
          </p14:sldIdLst>
        </p14:section>
        <p14:section name="Road March" id="{8B9694E1-ED76-4F05-9239-D57989273084}">
          <p14:sldIdLst>
            <p14:sldId id="371"/>
          </p14:sldIdLst>
        </p14:section>
        <p14:section name="Red" id="{BA044F62-F764-4AF5-B047-8D5CEED9D365}">
          <p14:sldIdLst>
            <p14:sldId id="266"/>
          </p14:sldIdLst>
        </p14:section>
        <p14:section name="White" id="{736389F3-2B57-40D7-90C3-0DBB853213A1}">
          <p14:sldIdLst>
            <p14:sldId id="398"/>
          </p14:sldIdLst>
        </p14:section>
        <p14:section name="Blue" id="{1AD9B785-A0CA-4E0A-B2AF-3D4C39CE5F32}">
          <p14:sldIdLst>
            <p14:sldId id="399"/>
          </p14:sldIdLst>
        </p14:section>
        <p14:section name="Awards Ceremony" id="{ABF70CBA-4833-4C51-BCF1-B009119A466E}">
          <p14:sldIdLst>
            <p14:sldId id="338"/>
          </p14:sldIdLst>
        </p14:section>
        <p14:section name="Sustainment" id="{81336DD4-1B52-4747-86ED-F9E541F2DE67}">
          <p14:sldIdLst>
            <p14:sldId id="389"/>
            <p14:sldId id="401"/>
            <p14:sldId id="395"/>
            <p14:sldId id="400"/>
          </p14:sldIdLst>
        </p14:section>
        <p14:section name="Command and Signal" id="{000A75DF-EDA1-40BD-A10D-A38AB07553B0}">
          <p14:sldIdLst>
            <p14:sldId id="39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ery, Travis Justin" initials="ETJ" lastIdx="1" clrIdx="0">
    <p:extLst>
      <p:ext uri="{19B8F6BF-5375-455C-9EA6-DF929625EA0E}">
        <p15:presenceInfo xmlns:p15="http://schemas.microsoft.com/office/powerpoint/2012/main" userId="S::t196e711@home.ku.edu::f34bfb89-59bb-4af8-82e6-b90965c5bd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BA"/>
    <a:srgbClr val="000000"/>
    <a:srgbClr val="FF4500"/>
    <a:srgbClr val="FF6600"/>
    <a:srgbClr val="263925"/>
    <a:srgbClr val="3B4C32"/>
    <a:srgbClr val="43543A"/>
    <a:srgbClr val="098BF7"/>
    <a:srgbClr val="A05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049D1-0679-47CD-9F53-99AC863C1C49}" v="20" dt="2025-01-23T23:55:29.695"/>
  </p1510:revLst>
</p1510:revInfo>
</file>

<file path=ppt/tableStyles.xml><?xml version="1.0" encoding="utf-8"?>
<a:tblStyleLst xmlns:a="http://schemas.openxmlformats.org/drawingml/2006/main" def="{927B32E3-C768-419E-BEBE-57992F0B5CCF}">
  <a:tblStyle styleId="{927B32E3-C768-419E-BEBE-57992F0B5CC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B784827-835A-4A24-AB87-EFEAD0AD3E6D}"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autoAdjust="0"/>
    <p:restoredTop sz="90485" autoAdjust="0"/>
  </p:normalViewPr>
  <p:slideViewPr>
    <p:cSldViewPr snapToGrid="0">
      <p:cViewPr>
        <p:scale>
          <a:sx n="90" d="100"/>
          <a:sy n="90" d="100"/>
        </p:scale>
        <p:origin x="1188" y="-80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ffett, Aaron B" userId="ba941527-e9f8-4327-86c0-0eb2bb03678c" providerId="ADAL" clId="{1A1049D1-0679-47CD-9F53-99AC863C1C49}"/>
    <pc:docChg chg="custSel delSld modSld modSection">
      <pc:chgData name="Moffett, Aaron B" userId="ba941527-e9f8-4327-86c0-0eb2bb03678c" providerId="ADAL" clId="{1A1049D1-0679-47CD-9F53-99AC863C1C49}" dt="2025-01-23T23:55:29.695" v="659"/>
      <pc:docMkLst>
        <pc:docMk/>
      </pc:docMkLst>
      <pc:sldChg chg="modSp mod">
        <pc:chgData name="Moffett, Aaron B" userId="ba941527-e9f8-4327-86c0-0eb2bb03678c" providerId="ADAL" clId="{1A1049D1-0679-47CD-9F53-99AC863C1C49}" dt="2025-01-23T20:40:27.818" v="26" actId="20577"/>
        <pc:sldMkLst>
          <pc:docMk/>
          <pc:sldMk cId="0" sldId="350"/>
        </pc:sldMkLst>
        <pc:spChg chg="mod">
          <ac:chgData name="Moffett, Aaron B" userId="ba941527-e9f8-4327-86c0-0eb2bb03678c" providerId="ADAL" clId="{1A1049D1-0679-47CD-9F53-99AC863C1C49}" dt="2025-01-23T20:40:27.818" v="26" actId="20577"/>
          <ac:spMkLst>
            <pc:docMk/>
            <pc:sldMk cId="0" sldId="350"/>
            <ac:spMk id="29" creationId="{06CBAE9A-1AD1-4F99-AC84-918C6F91FDE3}"/>
          </ac:spMkLst>
        </pc:spChg>
      </pc:sldChg>
      <pc:sldChg chg="mod modShow">
        <pc:chgData name="Moffett, Aaron B" userId="ba941527-e9f8-4327-86c0-0eb2bb03678c" providerId="ADAL" clId="{1A1049D1-0679-47CD-9F53-99AC863C1C49}" dt="2025-01-23T20:37:36.360" v="9" actId="729"/>
        <pc:sldMkLst>
          <pc:docMk/>
          <pc:sldMk cId="3628326400" sldId="365"/>
        </pc:sldMkLst>
      </pc:sldChg>
      <pc:sldChg chg="modSp mod">
        <pc:chgData name="Moffett, Aaron B" userId="ba941527-e9f8-4327-86c0-0eb2bb03678c" providerId="ADAL" clId="{1A1049D1-0679-47CD-9F53-99AC863C1C49}" dt="2025-01-23T20:37:55.679" v="10"/>
        <pc:sldMkLst>
          <pc:docMk/>
          <pc:sldMk cId="1993731368" sldId="369"/>
        </pc:sldMkLst>
        <pc:spChg chg="mod">
          <ac:chgData name="Moffett, Aaron B" userId="ba941527-e9f8-4327-86c0-0eb2bb03678c" providerId="ADAL" clId="{1A1049D1-0679-47CD-9F53-99AC863C1C49}" dt="2025-01-23T20:37:55.679" v="10"/>
          <ac:spMkLst>
            <pc:docMk/>
            <pc:sldMk cId="1993731368" sldId="369"/>
            <ac:spMk id="4" creationId="{E7E2B776-3319-48B6-BF20-1B32B08FC737}"/>
          </ac:spMkLst>
        </pc:spChg>
      </pc:sldChg>
      <pc:sldChg chg="modSp mod">
        <pc:chgData name="Moffett, Aaron B" userId="ba941527-e9f8-4327-86c0-0eb2bb03678c" providerId="ADAL" clId="{1A1049D1-0679-47CD-9F53-99AC863C1C49}" dt="2025-01-23T23:43:25.748" v="606" actId="20577"/>
        <pc:sldMkLst>
          <pc:docMk/>
          <pc:sldMk cId="949647141" sldId="371"/>
        </pc:sldMkLst>
        <pc:spChg chg="mod">
          <ac:chgData name="Moffett, Aaron B" userId="ba941527-e9f8-4327-86c0-0eb2bb03678c" providerId="ADAL" clId="{1A1049D1-0679-47CD-9F53-99AC863C1C49}" dt="2025-01-23T23:42:26.602" v="595" actId="20577"/>
          <ac:spMkLst>
            <pc:docMk/>
            <pc:sldMk cId="949647141" sldId="371"/>
            <ac:spMk id="10" creationId="{E265B62C-E7FF-49E0-8DE3-719CC3936B8F}"/>
          </ac:spMkLst>
        </pc:spChg>
        <pc:spChg chg="mod">
          <ac:chgData name="Moffett, Aaron B" userId="ba941527-e9f8-4327-86c0-0eb2bb03678c" providerId="ADAL" clId="{1A1049D1-0679-47CD-9F53-99AC863C1C49}" dt="2025-01-23T23:43:25.748" v="606" actId="20577"/>
          <ac:spMkLst>
            <pc:docMk/>
            <pc:sldMk cId="949647141" sldId="371"/>
            <ac:spMk id="110" creationId="{407856A3-66E6-8C7B-8BF5-0EA8825C0EE7}"/>
          </ac:spMkLst>
        </pc:spChg>
      </pc:sldChg>
      <pc:sldChg chg="mod modShow">
        <pc:chgData name="Moffett, Aaron B" userId="ba941527-e9f8-4327-86c0-0eb2bb03678c" providerId="ADAL" clId="{1A1049D1-0679-47CD-9F53-99AC863C1C49}" dt="2025-01-23T23:34:59.103" v="543" actId="729"/>
        <pc:sldMkLst>
          <pc:docMk/>
          <pc:sldMk cId="2931319290" sldId="381"/>
        </pc:sldMkLst>
      </pc:sldChg>
      <pc:sldChg chg="modSp mod">
        <pc:chgData name="Moffett, Aaron B" userId="ba941527-e9f8-4327-86c0-0eb2bb03678c" providerId="ADAL" clId="{1A1049D1-0679-47CD-9F53-99AC863C1C49}" dt="2025-01-23T23:41:16.457" v="591" actId="6549"/>
        <pc:sldMkLst>
          <pc:docMk/>
          <pc:sldMk cId="4006941573" sldId="382"/>
        </pc:sldMkLst>
        <pc:spChg chg="mod">
          <ac:chgData name="Moffett, Aaron B" userId="ba941527-e9f8-4327-86c0-0eb2bb03678c" providerId="ADAL" clId="{1A1049D1-0679-47CD-9F53-99AC863C1C49}" dt="2025-01-23T23:41:16.457" v="591" actId="6549"/>
          <ac:spMkLst>
            <pc:docMk/>
            <pc:sldMk cId="4006941573" sldId="382"/>
            <ac:spMk id="3" creationId="{84467855-EAAB-93B8-D5DA-CE145D1FF6CD}"/>
          </ac:spMkLst>
        </pc:spChg>
      </pc:sldChg>
      <pc:sldChg chg="addSp delSp modSp mod">
        <pc:chgData name="Moffett, Aaron B" userId="ba941527-e9f8-4327-86c0-0eb2bb03678c" providerId="ADAL" clId="{1A1049D1-0679-47CD-9F53-99AC863C1C49}" dt="2025-01-23T22:53:17.649" v="522" actId="20577"/>
        <pc:sldMkLst>
          <pc:docMk/>
          <pc:sldMk cId="26281673" sldId="383"/>
        </pc:sldMkLst>
        <pc:spChg chg="add mod">
          <ac:chgData name="Moffett, Aaron B" userId="ba941527-e9f8-4327-86c0-0eb2bb03678c" providerId="ADAL" clId="{1A1049D1-0679-47CD-9F53-99AC863C1C49}" dt="2025-01-23T22:45:31.072" v="192" actId="1076"/>
          <ac:spMkLst>
            <pc:docMk/>
            <pc:sldMk cId="26281673" sldId="383"/>
            <ac:spMk id="3" creationId="{D593249A-A82C-D5E2-90C0-84789C9039FC}"/>
          </ac:spMkLst>
        </pc:spChg>
        <pc:spChg chg="mod">
          <ac:chgData name="Moffett, Aaron B" userId="ba941527-e9f8-4327-86c0-0eb2bb03678c" providerId="ADAL" clId="{1A1049D1-0679-47CD-9F53-99AC863C1C49}" dt="2025-01-23T22:38:50.212" v="32" actId="20577"/>
          <ac:spMkLst>
            <pc:docMk/>
            <pc:sldMk cId="26281673" sldId="383"/>
            <ac:spMk id="7" creationId="{0B765FDF-2C35-1E16-CF97-FEE3C587879D}"/>
          </ac:spMkLst>
        </pc:spChg>
        <pc:spChg chg="mod">
          <ac:chgData name="Moffett, Aaron B" userId="ba941527-e9f8-4327-86c0-0eb2bb03678c" providerId="ADAL" clId="{1A1049D1-0679-47CD-9F53-99AC863C1C49}" dt="2025-01-23T22:39:22.665" v="51" actId="207"/>
          <ac:spMkLst>
            <pc:docMk/>
            <pc:sldMk cId="26281673" sldId="383"/>
            <ac:spMk id="8" creationId="{AAE0947F-F169-E7A7-71CE-ED19524022C4}"/>
          </ac:spMkLst>
        </pc:spChg>
        <pc:spChg chg="mod">
          <ac:chgData name="Moffett, Aaron B" userId="ba941527-e9f8-4327-86c0-0eb2bb03678c" providerId="ADAL" clId="{1A1049D1-0679-47CD-9F53-99AC863C1C49}" dt="2025-01-23T22:39:07.668" v="50" actId="20577"/>
          <ac:spMkLst>
            <pc:docMk/>
            <pc:sldMk cId="26281673" sldId="383"/>
            <ac:spMk id="9" creationId="{4E10579B-D827-45C1-1458-6A9C3DC3E12E}"/>
          </ac:spMkLst>
        </pc:spChg>
        <pc:spChg chg="add mod">
          <ac:chgData name="Moffett, Aaron B" userId="ba941527-e9f8-4327-86c0-0eb2bb03678c" providerId="ADAL" clId="{1A1049D1-0679-47CD-9F53-99AC863C1C49}" dt="2025-01-23T22:45:33.652" v="193" actId="1076"/>
          <ac:spMkLst>
            <pc:docMk/>
            <pc:sldMk cId="26281673" sldId="383"/>
            <ac:spMk id="10" creationId="{1FD13F22-0692-C2E2-0241-43F03E0E7F3E}"/>
          </ac:spMkLst>
        </pc:spChg>
        <pc:spChg chg="mod">
          <ac:chgData name="Moffett, Aaron B" userId="ba941527-e9f8-4327-86c0-0eb2bb03678c" providerId="ADAL" clId="{1A1049D1-0679-47CD-9F53-99AC863C1C49}" dt="2025-01-23T22:50:08.376" v="367" actId="1076"/>
          <ac:spMkLst>
            <pc:docMk/>
            <pc:sldMk cId="26281673" sldId="383"/>
            <ac:spMk id="11" creationId="{3EF8970A-42AF-2198-64AA-846CD4E39607}"/>
          </ac:spMkLst>
        </pc:spChg>
        <pc:spChg chg="mod">
          <ac:chgData name="Moffett, Aaron B" userId="ba941527-e9f8-4327-86c0-0eb2bb03678c" providerId="ADAL" clId="{1A1049D1-0679-47CD-9F53-99AC863C1C49}" dt="2025-01-23T22:50:37.066" v="375" actId="1076"/>
          <ac:spMkLst>
            <pc:docMk/>
            <pc:sldMk cId="26281673" sldId="383"/>
            <ac:spMk id="12" creationId="{2273FBC4-30CB-1E05-C5B6-4372A97E7C68}"/>
          </ac:spMkLst>
        </pc:spChg>
        <pc:spChg chg="mod">
          <ac:chgData name="Moffett, Aaron B" userId="ba941527-e9f8-4327-86c0-0eb2bb03678c" providerId="ADAL" clId="{1A1049D1-0679-47CD-9F53-99AC863C1C49}" dt="2025-01-23T22:51:42.342" v="396" actId="1076"/>
          <ac:spMkLst>
            <pc:docMk/>
            <pc:sldMk cId="26281673" sldId="383"/>
            <ac:spMk id="13" creationId="{D76C6F5A-0626-1B80-2985-862979061263}"/>
          </ac:spMkLst>
        </pc:spChg>
        <pc:spChg chg="mod">
          <ac:chgData name="Moffett, Aaron B" userId="ba941527-e9f8-4327-86c0-0eb2bb03678c" providerId="ADAL" clId="{1A1049D1-0679-47CD-9F53-99AC863C1C49}" dt="2025-01-23T22:53:17.649" v="522" actId="20577"/>
          <ac:spMkLst>
            <pc:docMk/>
            <pc:sldMk cId="26281673" sldId="383"/>
            <ac:spMk id="14" creationId="{F96011EC-0638-293F-ECF2-6A5EBD0C927C}"/>
          </ac:spMkLst>
        </pc:spChg>
        <pc:spChg chg="add mod">
          <ac:chgData name="Moffett, Aaron B" userId="ba941527-e9f8-4327-86c0-0eb2bb03678c" providerId="ADAL" clId="{1A1049D1-0679-47CD-9F53-99AC863C1C49}" dt="2025-01-23T22:46:07.205" v="265" actId="1076"/>
          <ac:spMkLst>
            <pc:docMk/>
            <pc:sldMk cId="26281673" sldId="383"/>
            <ac:spMk id="15" creationId="{B3A4E27E-CB7B-6FC7-BB1F-BF643704D8EA}"/>
          </ac:spMkLst>
        </pc:spChg>
        <pc:spChg chg="mod">
          <ac:chgData name="Moffett, Aaron B" userId="ba941527-e9f8-4327-86c0-0eb2bb03678c" providerId="ADAL" clId="{1A1049D1-0679-47CD-9F53-99AC863C1C49}" dt="2025-01-23T22:50:06.335" v="366" actId="1076"/>
          <ac:spMkLst>
            <pc:docMk/>
            <pc:sldMk cId="26281673" sldId="383"/>
            <ac:spMk id="16" creationId="{9769EB81-A15D-5577-649E-5FD4F70726D7}"/>
          </ac:spMkLst>
        </pc:spChg>
        <pc:spChg chg="mod">
          <ac:chgData name="Moffett, Aaron B" userId="ba941527-e9f8-4327-86c0-0eb2bb03678c" providerId="ADAL" clId="{1A1049D1-0679-47CD-9F53-99AC863C1C49}" dt="2025-01-23T22:50:33.794" v="374" actId="1076"/>
          <ac:spMkLst>
            <pc:docMk/>
            <pc:sldMk cId="26281673" sldId="383"/>
            <ac:spMk id="17" creationId="{7463CF01-D417-9000-178A-F2EF765FE636}"/>
          </ac:spMkLst>
        </pc:spChg>
        <pc:spChg chg="mod">
          <ac:chgData name="Moffett, Aaron B" userId="ba941527-e9f8-4327-86c0-0eb2bb03678c" providerId="ADAL" clId="{1A1049D1-0679-47CD-9F53-99AC863C1C49}" dt="2025-01-23T22:51:20.729" v="386" actId="1076"/>
          <ac:spMkLst>
            <pc:docMk/>
            <pc:sldMk cId="26281673" sldId="383"/>
            <ac:spMk id="18" creationId="{46EB517F-C973-856E-325E-B24BD14B19BA}"/>
          </ac:spMkLst>
        </pc:spChg>
        <pc:spChg chg="mod">
          <ac:chgData name="Moffett, Aaron B" userId="ba941527-e9f8-4327-86c0-0eb2bb03678c" providerId="ADAL" clId="{1A1049D1-0679-47CD-9F53-99AC863C1C49}" dt="2025-01-23T22:50:12.344" v="368" actId="1076"/>
          <ac:spMkLst>
            <pc:docMk/>
            <pc:sldMk cId="26281673" sldId="383"/>
            <ac:spMk id="19" creationId="{8E8CE1B3-489A-46EA-8C2C-62E94FA707CC}"/>
          </ac:spMkLst>
        </pc:spChg>
        <pc:spChg chg="mod">
          <ac:chgData name="Moffett, Aaron B" userId="ba941527-e9f8-4327-86c0-0eb2bb03678c" providerId="ADAL" clId="{1A1049D1-0679-47CD-9F53-99AC863C1C49}" dt="2025-01-23T22:50:16.180" v="369" actId="1076"/>
          <ac:spMkLst>
            <pc:docMk/>
            <pc:sldMk cId="26281673" sldId="383"/>
            <ac:spMk id="20" creationId="{30BB5C45-A9D6-5995-8947-40725DB29584}"/>
          </ac:spMkLst>
        </pc:spChg>
        <pc:spChg chg="add mod">
          <ac:chgData name="Moffett, Aaron B" userId="ba941527-e9f8-4327-86c0-0eb2bb03678c" providerId="ADAL" clId="{1A1049D1-0679-47CD-9F53-99AC863C1C49}" dt="2025-01-23T22:46:09.968" v="266" actId="1076"/>
          <ac:spMkLst>
            <pc:docMk/>
            <pc:sldMk cId="26281673" sldId="383"/>
            <ac:spMk id="21" creationId="{5770699D-5D46-B8FE-85C9-B4AD9E478DE5}"/>
          </ac:spMkLst>
        </pc:spChg>
        <pc:spChg chg="mod">
          <ac:chgData name="Moffett, Aaron B" userId="ba941527-e9f8-4327-86c0-0eb2bb03678c" providerId="ADAL" clId="{1A1049D1-0679-47CD-9F53-99AC863C1C49}" dt="2025-01-23T22:50:20.052" v="370" actId="1076"/>
          <ac:spMkLst>
            <pc:docMk/>
            <pc:sldMk cId="26281673" sldId="383"/>
            <ac:spMk id="22" creationId="{E4705359-6C73-3C4F-4292-2BAACFF3551E}"/>
          </ac:spMkLst>
        </pc:spChg>
        <pc:spChg chg="mod">
          <ac:chgData name="Moffett, Aaron B" userId="ba941527-e9f8-4327-86c0-0eb2bb03678c" providerId="ADAL" clId="{1A1049D1-0679-47CD-9F53-99AC863C1C49}" dt="2025-01-23T22:50:24.207" v="371" actId="1076"/>
          <ac:spMkLst>
            <pc:docMk/>
            <pc:sldMk cId="26281673" sldId="383"/>
            <ac:spMk id="23" creationId="{D1B0D234-9BCE-4DFC-17E0-502745ECF384}"/>
          </ac:spMkLst>
        </pc:spChg>
        <pc:spChg chg="mod">
          <ac:chgData name="Moffett, Aaron B" userId="ba941527-e9f8-4327-86c0-0eb2bb03678c" providerId="ADAL" clId="{1A1049D1-0679-47CD-9F53-99AC863C1C49}" dt="2025-01-23T22:52:49.813" v="506" actId="20577"/>
          <ac:spMkLst>
            <pc:docMk/>
            <pc:sldMk cId="26281673" sldId="383"/>
            <ac:spMk id="25" creationId="{FFFD4562-AB89-60B9-8DB2-FCA8DE4C59D5}"/>
          </ac:spMkLst>
        </pc:spChg>
        <pc:spChg chg="mod">
          <ac:chgData name="Moffett, Aaron B" userId="ba941527-e9f8-4327-86c0-0eb2bb03678c" providerId="ADAL" clId="{1A1049D1-0679-47CD-9F53-99AC863C1C49}" dt="2025-01-23T22:43:22.409" v="177" actId="207"/>
          <ac:spMkLst>
            <pc:docMk/>
            <pc:sldMk cId="26281673" sldId="383"/>
            <ac:spMk id="26" creationId="{FBAAC2C0-0C06-BB00-F562-210200B475BF}"/>
          </ac:spMkLst>
        </pc:spChg>
        <pc:spChg chg="mod">
          <ac:chgData name="Moffett, Aaron B" userId="ba941527-e9f8-4327-86c0-0eb2bb03678c" providerId="ADAL" clId="{1A1049D1-0679-47CD-9F53-99AC863C1C49}" dt="2025-01-23T22:40:12.795" v="71" actId="20577"/>
          <ac:spMkLst>
            <pc:docMk/>
            <pc:sldMk cId="26281673" sldId="383"/>
            <ac:spMk id="27" creationId="{84E33BEB-BF0F-76A5-266E-F0B366C73645}"/>
          </ac:spMkLst>
        </pc:spChg>
        <pc:spChg chg="mod">
          <ac:chgData name="Moffett, Aaron B" userId="ba941527-e9f8-4327-86c0-0eb2bb03678c" providerId="ADAL" clId="{1A1049D1-0679-47CD-9F53-99AC863C1C49}" dt="2025-01-23T22:51:50.093" v="397" actId="1076"/>
          <ac:spMkLst>
            <pc:docMk/>
            <pc:sldMk cId="26281673" sldId="383"/>
            <ac:spMk id="28" creationId="{2BB08296-5C85-FC15-0DB5-A55C45C419E9}"/>
          </ac:spMkLst>
        </pc:spChg>
        <pc:spChg chg="mod">
          <ac:chgData name="Moffett, Aaron B" userId="ba941527-e9f8-4327-86c0-0eb2bb03678c" providerId="ADAL" clId="{1A1049D1-0679-47CD-9F53-99AC863C1C49}" dt="2025-01-23T22:52:35.649" v="496" actId="20577"/>
          <ac:spMkLst>
            <pc:docMk/>
            <pc:sldMk cId="26281673" sldId="383"/>
            <ac:spMk id="29" creationId="{4D2CA6D7-D446-7524-45EE-AB311FF7E402}"/>
          </ac:spMkLst>
        </pc:spChg>
        <pc:spChg chg="mod">
          <ac:chgData name="Moffett, Aaron B" userId="ba941527-e9f8-4327-86c0-0eb2bb03678c" providerId="ADAL" clId="{1A1049D1-0679-47CD-9F53-99AC863C1C49}" dt="2025-01-23T22:44:03.698" v="183" actId="1076"/>
          <ac:spMkLst>
            <pc:docMk/>
            <pc:sldMk cId="26281673" sldId="383"/>
            <ac:spMk id="30" creationId="{39BA9AC0-2B47-5EA9-A679-1C1D02AE3981}"/>
          </ac:spMkLst>
        </pc:spChg>
        <pc:spChg chg="del">
          <ac:chgData name="Moffett, Aaron B" userId="ba941527-e9f8-4327-86c0-0eb2bb03678c" providerId="ADAL" clId="{1A1049D1-0679-47CD-9F53-99AC863C1C49}" dt="2025-01-23T22:46:19.146" v="267" actId="478"/>
          <ac:spMkLst>
            <pc:docMk/>
            <pc:sldMk cId="26281673" sldId="383"/>
            <ac:spMk id="31" creationId="{C85FD68A-C704-0677-B2E6-F6000371ED7A}"/>
          </ac:spMkLst>
        </pc:spChg>
        <pc:spChg chg="del">
          <ac:chgData name="Moffett, Aaron B" userId="ba941527-e9f8-4327-86c0-0eb2bb03678c" providerId="ADAL" clId="{1A1049D1-0679-47CD-9F53-99AC863C1C49}" dt="2025-01-23T22:46:30.566" v="271" actId="478"/>
          <ac:spMkLst>
            <pc:docMk/>
            <pc:sldMk cId="26281673" sldId="383"/>
            <ac:spMk id="32" creationId="{3EFAA238-CB02-1136-8A92-B257257E749E}"/>
          </ac:spMkLst>
        </pc:spChg>
        <pc:spChg chg="mod">
          <ac:chgData name="Moffett, Aaron B" userId="ba941527-e9f8-4327-86c0-0eb2bb03678c" providerId="ADAL" clId="{1A1049D1-0679-47CD-9F53-99AC863C1C49}" dt="2025-01-23T22:44:09.447" v="184" actId="1076"/>
          <ac:spMkLst>
            <pc:docMk/>
            <pc:sldMk cId="26281673" sldId="383"/>
            <ac:spMk id="33" creationId="{45283149-B327-DADA-EC7E-30ECE979944E}"/>
          </ac:spMkLst>
        </pc:spChg>
        <pc:spChg chg="del">
          <ac:chgData name="Moffett, Aaron B" userId="ba941527-e9f8-4327-86c0-0eb2bb03678c" providerId="ADAL" clId="{1A1049D1-0679-47CD-9F53-99AC863C1C49}" dt="2025-01-23T22:46:23.214" v="268" actId="478"/>
          <ac:spMkLst>
            <pc:docMk/>
            <pc:sldMk cId="26281673" sldId="383"/>
            <ac:spMk id="34" creationId="{E14E4DA4-2426-A4BC-7D42-59B0FD1A7EB5}"/>
          </ac:spMkLst>
        </pc:spChg>
        <pc:spChg chg="del mod">
          <ac:chgData name="Moffett, Aaron B" userId="ba941527-e9f8-4327-86c0-0eb2bb03678c" providerId="ADAL" clId="{1A1049D1-0679-47CD-9F53-99AC863C1C49}" dt="2025-01-23T22:46:29.485" v="270" actId="478"/>
          <ac:spMkLst>
            <pc:docMk/>
            <pc:sldMk cId="26281673" sldId="383"/>
            <ac:spMk id="35" creationId="{800DFBFB-5CB0-05B0-836B-791EA71D5E04}"/>
          </ac:spMkLst>
        </pc:spChg>
        <pc:spChg chg="add mod">
          <ac:chgData name="Moffett, Aaron B" userId="ba941527-e9f8-4327-86c0-0eb2bb03678c" providerId="ADAL" clId="{1A1049D1-0679-47CD-9F53-99AC863C1C49}" dt="2025-01-23T22:50:59.746" v="378" actId="1076"/>
          <ac:spMkLst>
            <pc:docMk/>
            <pc:sldMk cId="26281673" sldId="383"/>
            <ac:spMk id="36" creationId="{17CC49CC-E197-8DB2-045D-91CE1D6F14A9}"/>
          </ac:spMkLst>
        </pc:spChg>
        <pc:spChg chg="add mod">
          <ac:chgData name="Moffett, Aaron B" userId="ba941527-e9f8-4327-86c0-0eb2bb03678c" providerId="ADAL" clId="{1A1049D1-0679-47CD-9F53-99AC863C1C49}" dt="2025-01-23T22:51:14.536" v="385" actId="20577"/>
          <ac:spMkLst>
            <pc:docMk/>
            <pc:sldMk cId="26281673" sldId="383"/>
            <ac:spMk id="37" creationId="{B6D153E3-0CD1-3855-3620-C653010503AF}"/>
          </ac:spMkLst>
        </pc:spChg>
        <pc:spChg chg="add mod">
          <ac:chgData name="Moffett, Aaron B" userId="ba941527-e9f8-4327-86c0-0eb2bb03678c" providerId="ADAL" clId="{1A1049D1-0679-47CD-9F53-99AC863C1C49}" dt="2025-01-23T22:50:43.274" v="376" actId="1076"/>
          <ac:spMkLst>
            <pc:docMk/>
            <pc:sldMk cId="26281673" sldId="383"/>
            <ac:spMk id="38" creationId="{C4CAF72D-A5AE-5725-EED7-476E310494A6}"/>
          </ac:spMkLst>
        </pc:spChg>
        <pc:spChg chg="add mod">
          <ac:chgData name="Moffett, Aaron B" userId="ba941527-e9f8-4327-86c0-0eb2bb03678c" providerId="ADAL" clId="{1A1049D1-0679-47CD-9F53-99AC863C1C49}" dt="2025-01-23T22:50:50.431" v="377" actId="1076"/>
          <ac:spMkLst>
            <pc:docMk/>
            <pc:sldMk cId="26281673" sldId="383"/>
            <ac:spMk id="39" creationId="{6DA0B5A9-D95E-67E4-C306-778054F7604B}"/>
          </ac:spMkLst>
        </pc:spChg>
      </pc:sldChg>
      <pc:sldChg chg="modSp del mod modShow">
        <pc:chgData name="Moffett, Aaron B" userId="ba941527-e9f8-4327-86c0-0eb2bb03678c" providerId="ADAL" clId="{1A1049D1-0679-47CD-9F53-99AC863C1C49}" dt="2025-01-23T23:32:09.334" v="542" actId="20577"/>
        <pc:sldMkLst>
          <pc:docMk/>
          <pc:sldMk cId="3106260641" sldId="384"/>
        </pc:sldMkLst>
        <pc:spChg chg="mod">
          <ac:chgData name="Moffett, Aaron B" userId="ba941527-e9f8-4327-86c0-0eb2bb03678c" providerId="ADAL" clId="{1A1049D1-0679-47CD-9F53-99AC863C1C49}" dt="2025-01-23T23:32:09.334" v="542" actId="20577"/>
          <ac:spMkLst>
            <pc:docMk/>
            <pc:sldMk cId="3106260641" sldId="384"/>
            <ac:spMk id="4" creationId="{D91BAD03-01B4-64E2-EA5E-05B1C673F633}"/>
          </ac:spMkLst>
        </pc:spChg>
      </pc:sldChg>
      <pc:sldChg chg="addSp delSp modSp mod">
        <pc:chgData name="Moffett, Aaron B" userId="ba941527-e9f8-4327-86c0-0eb2bb03678c" providerId="ADAL" clId="{1A1049D1-0679-47CD-9F53-99AC863C1C49}" dt="2025-01-23T23:51:49.433" v="643" actId="207"/>
        <pc:sldMkLst>
          <pc:docMk/>
          <pc:sldMk cId="4189497110" sldId="389"/>
        </pc:sldMkLst>
        <pc:spChg chg="mod">
          <ac:chgData name="Moffett, Aaron B" userId="ba941527-e9f8-4327-86c0-0eb2bb03678c" providerId="ADAL" clId="{1A1049D1-0679-47CD-9F53-99AC863C1C49}" dt="2025-01-23T23:51:22.807" v="641" actId="1076"/>
          <ac:spMkLst>
            <pc:docMk/>
            <pc:sldMk cId="4189497110" sldId="389"/>
            <ac:spMk id="7" creationId="{0F79DF85-EB25-B034-BA5F-3FBC58E94CE5}"/>
          </ac:spMkLst>
        </pc:spChg>
        <pc:graphicFrameChg chg="add mod modGraphic">
          <ac:chgData name="Moffett, Aaron B" userId="ba941527-e9f8-4327-86c0-0eb2bb03678c" providerId="ADAL" clId="{1A1049D1-0679-47CD-9F53-99AC863C1C49}" dt="2025-01-23T23:51:49.433" v="643" actId="207"/>
          <ac:graphicFrameMkLst>
            <pc:docMk/>
            <pc:sldMk cId="4189497110" sldId="389"/>
            <ac:graphicFrameMk id="4" creationId="{DBF68C33-F0E8-D7F2-F949-982B0EEA0DCE}"/>
          </ac:graphicFrameMkLst>
        </pc:graphicFrameChg>
        <pc:graphicFrameChg chg="del">
          <ac:chgData name="Moffett, Aaron B" userId="ba941527-e9f8-4327-86c0-0eb2bb03678c" providerId="ADAL" clId="{1A1049D1-0679-47CD-9F53-99AC863C1C49}" dt="2025-01-23T23:50:57.946" v="636" actId="478"/>
          <ac:graphicFrameMkLst>
            <pc:docMk/>
            <pc:sldMk cId="4189497110" sldId="389"/>
            <ac:graphicFrameMk id="6" creationId="{1B697EF7-F279-A61C-EEAD-37E68826B9DF}"/>
          </ac:graphicFrameMkLst>
        </pc:graphicFrameChg>
      </pc:sldChg>
      <pc:sldChg chg="modSp">
        <pc:chgData name="Moffett, Aaron B" userId="ba941527-e9f8-4327-86c0-0eb2bb03678c" providerId="ADAL" clId="{1A1049D1-0679-47CD-9F53-99AC863C1C49}" dt="2025-01-23T23:55:29.695" v="659"/>
        <pc:sldMkLst>
          <pc:docMk/>
          <pc:sldMk cId="1095263164" sldId="390"/>
        </pc:sldMkLst>
        <pc:graphicFrameChg chg="mod">
          <ac:chgData name="Moffett, Aaron B" userId="ba941527-e9f8-4327-86c0-0eb2bb03678c" providerId="ADAL" clId="{1A1049D1-0679-47CD-9F53-99AC863C1C49}" dt="2025-01-23T23:55:29.695" v="659"/>
          <ac:graphicFrameMkLst>
            <pc:docMk/>
            <pc:sldMk cId="1095263164" sldId="390"/>
            <ac:graphicFrameMk id="8" creationId="{03DB4E8F-D06D-6877-039C-6EE9BEE96AEB}"/>
          </ac:graphicFrameMkLst>
        </pc:graphicFrameChg>
      </pc:sldChg>
      <pc:sldChg chg="mod modShow">
        <pc:chgData name="Moffett, Aaron B" userId="ba941527-e9f8-4327-86c0-0eb2bb03678c" providerId="ADAL" clId="{1A1049D1-0679-47CD-9F53-99AC863C1C49}" dt="2025-01-23T20:32:33.054" v="1" actId="729"/>
        <pc:sldMkLst>
          <pc:docMk/>
          <pc:sldMk cId="541704712" sldId="393"/>
        </pc:sldMkLst>
      </pc:sldChg>
      <pc:sldChg chg="modSp">
        <pc:chgData name="Moffett, Aaron B" userId="ba941527-e9f8-4327-86c0-0eb2bb03678c" providerId="ADAL" clId="{1A1049D1-0679-47CD-9F53-99AC863C1C49}" dt="2025-01-23T20:37:00.721" v="8"/>
        <pc:sldMkLst>
          <pc:docMk/>
          <pc:sldMk cId="55343706" sldId="394"/>
        </pc:sldMkLst>
        <pc:graphicFrameChg chg="mod">
          <ac:chgData name="Moffett, Aaron B" userId="ba941527-e9f8-4327-86c0-0eb2bb03678c" providerId="ADAL" clId="{1A1049D1-0679-47CD-9F53-99AC863C1C49}" dt="2025-01-23T20:33:32.536" v="3"/>
          <ac:graphicFrameMkLst>
            <pc:docMk/>
            <pc:sldMk cId="55343706" sldId="394"/>
            <ac:graphicFrameMk id="7" creationId="{3240F08E-060B-C54F-EFE9-6F2A8DEC3F3D}"/>
          </ac:graphicFrameMkLst>
        </pc:graphicFrameChg>
        <pc:graphicFrameChg chg="mod">
          <ac:chgData name="Moffett, Aaron B" userId="ba941527-e9f8-4327-86c0-0eb2bb03678c" providerId="ADAL" clId="{1A1049D1-0679-47CD-9F53-99AC863C1C49}" dt="2025-01-23T20:37:00.721" v="8"/>
          <ac:graphicFrameMkLst>
            <pc:docMk/>
            <pc:sldMk cId="55343706" sldId="394"/>
            <ac:graphicFrameMk id="8" creationId="{A88EE1D9-15D1-18C4-62B6-A2A50C64B5BE}"/>
          </ac:graphicFrameMkLst>
        </pc:graphicFrameChg>
        <pc:graphicFrameChg chg="mod">
          <ac:chgData name="Moffett, Aaron B" userId="ba941527-e9f8-4327-86c0-0eb2bb03678c" providerId="ADAL" clId="{1A1049D1-0679-47CD-9F53-99AC863C1C49}" dt="2025-01-23T20:33:10.364" v="2"/>
          <ac:graphicFrameMkLst>
            <pc:docMk/>
            <pc:sldMk cId="55343706" sldId="394"/>
            <ac:graphicFrameMk id="10" creationId="{5F5F80C5-0450-1A25-2EEF-B676C24EFB11}"/>
          </ac:graphicFrameMkLst>
        </pc:graphicFrameChg>
        <pc:graphicFrameChg chg="mod">
          <ac:chgData name="Moffett, Aaron B" userId="ba941527-e9f8-4327-86c0-0eb2bb03678c" providerId="ADAL" clId="{1A1049D1-0679-47CD-9F53-99AC863C1C49}" dt="2025-01-23T20:34:40.802" v="4"/>
          <ac:graphicFrameMkLst>
            <pc:docMk/>
            <pc:sldMk cId="55343706" sldId="394"/>
            <ac:graphicFrameMk id="12" creationId="{8CA89352-18D0-91A3-AE5A-6870627CC71B}"/>
          </ac:graphicFrameMkLst>
        </pc:graphicFrameChg>
      </pc:sldChg>
      <pc:sldChg chg="modSp mod">
        <pc:chgData name="Moffett, Aaron B" userId="ba941527-e9f8-4327-86c0-0eb2bb03678c" providerId="ADAL" clId="{1A1049D1-0679-47CD-9F53-99AC863C1C49}" dt="2025-01-23T23:52:34.355" v="657" actId="20577"/>
        <pc:sldMkLst>
          <pc:docMk/>
          <pc:sldMk cId="135987568" sldId="395"/>
        </pc:sldMkLst>
        <pc:spChg chg="mod">
          <ac:chgData name="Moffett, Aaron B" userId="ba941527-e9f8-4327-86c0-0eb2bb03678c" providerId="ADAL" clId="{1A1049D1-0679-47CD-9F53-99AC863C1C49}" dt="2025-01-23T23:52:34.355" v="657" actId="20577"/>
          <ac:spMkLst>
            <pc:docMk/>
            <pc:sldMk cId="135987568" sldId="395"/>
            <ac:spMk id="3" creationId="{2439AF5B-B083-92BF-D953-28BB5D87AD13}"/>
          </ac:spMkLst>
        </pc:spChg>
      </pc:sldChg>
      <pc:sldChg chg="del">
        <pc:chgData name="Moffett, Aaron B" userId="ba941527-e9f8-4327-86c0-0eb2bb03678c" providerId="ADAL" clId="{1A1049D1-0679-47CD-9F53-99AC863C1C49}" dt="2025-01-23T20:31:18.435" v="0" actId="47"/>
        <pc:sldMkLst>
          <pc:docMk/>
          <pc:sldMk cId="2575358551" sldId="396"/>
        </pc:sldMkLst>
      </pc:sldChg>
      <pc:sldChg chg="modSp mod">
        <pc:chgData name="Moffett, Aaron B" userId="ba941527-e9f8-4327-86c0-0eb2bb03678c" providerId="ADAL" clId="{1A1049D1-0679-47CD-9F53-99AC863C1C49}" dt="2025-01-23T23:49:52.647" v="635" actId="20577"/>
        <pc:sldMkLst>
          <pc:docMk/>
          <pc:sldMk cId="3154287789" sldId="398"/>
        </pc:sldMkLst>
        <pc:spChg chg="mod">
          <ac:chgData name="Moffett, Aaron B" userId="ba941527-e9f8-4327-86c0-0eb2bb03678c" providerId="ADAL" clId="{1A1049D1-0679-47CD-9F53-99AC863C1C49}" dt="2025-01-23T23:49:52.647" v="635" actId="20577"/>
          <ac:spMkLst>
            <pc:docMk/>
            <pc:sldMk cId="3154287789" sldId="398"/>
            <ac:spMk id="35" creationId="{5E3874B3-7857-A9D9-D77B-87B6834AB85F}"/>
          </ac:spMkLst>
        </pc:spChg>
      </pc:sldChg>
    </pc:docChg>
  </pc:docChgLst>
  <pc:docChgLst>
    <pc:chgData name="Moffett, Aaron B" userId="ba941527-e9f8-4327-86c0-0eb2bb03678c" providerId="ADAL" clId="{8A5D6F14-9E1C-46D1-98F6-8C9D4582573C}"/>
    <pc:docChg chg="modSld">
      <pc:chgData name="Moffett, Aaron B" userId="ba941527-e9f8-4327-86c0-0eb2bb03678c" providerId="ADAL" clId="{8A5D6F14-9E1C-46D1-98F6-8C9D4582573C}" dt="2025-01-23T17:01:28.032" v="17" actId="20577"/>
      <pc:docMkLst>
        <pc:docMk/>
      </pc:docMkLst>
      <pc:sldChg chg="modSp mod">
        <pc:chgData name="Moffett, Aaron B" userId="ba941527-e9f8-4327-86c0-0eb2bb03678c" providerId="ADAL" clId="{8A5D6F14-9E1C-46D1-98F6-8C9D4582573C}" dt="2025-01-23T17:01:28.032" v="17" actId="20577"/>
        <pc:sldMkLst>
          <pc:docMk/>
          <pc:sldMk cId="0" sldId="256"/>
        </pc:sldMkLst>
        <pc:spChg chg="mod">
          <ac:chgData name="Moffett, Aaron B" userId="ba941527-e9f8-4327-86c0-0eb2bb03678c" providerId="ADAL" clId="{8A5D6F14-9E1C-46D1-98F6-8C9D4582573C}" dt="2025-01-23T17:01:28.032" v="17" actId="20577"/>
          <ac:spMkLst>
            <pc:docMk/>
            <pc:sldMk cId="0" sldId="256"/>
            <ac:spMk id="16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3979" cy="467364"/>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0"/>
            <a:ext cx="3043979" cy="467364"/>
          </a:xfrm>
          <a:prstGeom prst="rect">
            <a:avLst/>
          </a:prstGeom>
        </p:spPr>
        <p:txBody>
          <a:bodyPr vert="horz" lIns="91567" tIns="45785" rIns="91567" bIns="45785" rtlCol="0"/>
          <a:lstStyle>
            <a:lvl1pPr algn="r">
              <a:defRPr sz="1200"/>
            </a:lvl1pPr>
          </a:lstStyle>
          <a:p>
            <a:fld id="{B0A18CE8-BF14-49C3-B5F2-B744405E17FE}" type="datetimeFigureOut">
              <a:rPr lang="en-US" smtClean="0"/>
              <a:t>1/23/2025</a:t>
            </a:fld>
            <a:endParaRPr lang="en-US"/>
          </a:p>
        </p:txBody>
      </p:sp>
      <p:sp>
        <p:nvSpPr>
          <p:cNvPr id="4" name="Footer Placeholder 3"/>
          <p:cNvSpPr>
            <a:spLocks noGrp="1"/>
          </p:cNvSpPr>
          <p:nvPr>
            <p:ph type="ftr" sz="quarter" idx="2"/>
          </p:nvPr>
        </p:nvSpPr>
        <p:spPr>
          <a:xfrm>
            <a:off x="3" y="8841738"/>
            <a:ext cx="3043979" cy="467364"/>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8"/>
            <a:ext cx="3043979" cy="467364"/>
          </a:xfrm>
          <a:prstGeom prst="rect">
            <a:avLst/>
          </a:prstGeom>
        </p:spPr>
        <p:txBody>
          <a:bodyPr vert="horz" lIns="91567" tIns="45785" rIns="91567" bIns="45785" rtlCol="0" anchor="b"/>
          <a:lstStyle>
            <a:lvl1pPr algn="r">
              <a:defRPr sz="1200"/>
            </a:lvl1pPr>
          </a:lstStyle>
          <a:p>
            <a:fld id="{6BEF51A2-F4FD-443C-8408-AA1DFAF83B1B}" type="slidenum">
              <a:rPr lang="en-US" smtClean="0"/>
              <a:t>‹#›</a:t>
            </a:fld>
            <a:endParaRPr lang="en-US"/>
          </a:p>
        </p:txBody>
      </p:sp>
    </p:spTree>
    <p:extLst>
      <p:ext uri="{BB962C8B-B14F-4D97-AF65-F5344CB8AC3E}">
        <p14:creationId xmlns:p14="http://schemas.microsoft.com/office/powerpoint/2010/main" val="210834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4" y="0"/>
            <a:ext cx="3043342" cy="465455"/>
          </a:xfrm>
          <a:prstGeom prst="rect">
            <a:avLst/>
          </a:prstGeom>
          <a:noFill/>
          <a:ln>
            <a:noFill/>
          </a:ln>
        </p:spPr>
        <p:txBody>
          <a:bodyPr lIns="93293" tIns="93293" rIns="93293" bIns="93293" anchor="t" anchorCtr="0"/>
          <a:lstStyle>
            <a:lvl1pPr marL="0" marR="0" lvl="0" indent="0" algn="l"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4" name="Shape 4"/>
          <p:cNvSpPr txBox="1">
            <a:spLocks noGrp="1"/>
          </p:cNvSpPr>
          <p:nvPr>
            <p:ph type="dt" idx="10"/>
          </p:nvPr>
        </p:nvSpPr>
        <p:spPr>
          <a:xfrm>
            <a:off x="3978132" y="0"/>
            <a:ext cx="3043342" cy="465455"/>
          </a:xfrm>
          <a:prstGeom prst="rect">
            <a:avLst/>
          </a:prstGeom>
          <a:noFill/>
          <a:ln>
            <a:noFill/>
          </a:ln>
        </p:spPr>
        <p:txBody>
          <a:bodyPr lIns="93293" tIns="93293" rIns="93293" bIns="93293" anchor="t" anchorCtr="0"/>
          <a:lstStyle>
            <a:lvl1pPr marL="0" marR="0" lvl="0" indent="0" algn="r"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2314" y="4421824"/>
            <a:ext cx="5618479" cy="4189095"/>
          </a:xfrm>
          <a:prstGeom prst="rect">
            <a:avLst/>
          </a:prstGeom>
          <a:noFill/>
          <a:ln>
            <a:noFill/>
          </a:ln>
        </p:spPr>
        <p:txBody>
          <a:bodyPr lIns="93293" tIns="93293" rIns="93293" bIns="9329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 name="Shape 7"/>
          <p:cNvSpPr txBox="1">
            <a:spLocks noGrp="1"/>
          </p:cNvSpPr>
          <p:nvPr>
            <p:ph type="ftr" idx="11"/>
          </p:nvPr>
        </p:nvSpPr>
        <p:spPr>
          <a:xfrm>
            <a:off x="4" y="8842029"/>
            <a:ext cx="3043342" cy="465455"/>
          </a:xfrm>
          <a:prstGeom prst="rect">
            <a:avLst/>
          </a:prstGeom>
          <a:noFill/>
          <a:ln>
            <a:noFill/>
          </a:ln>
        </p:spPr>
        <p:txBody>
          <a:bodyPr lIns="93293" tIns="93293" rIns="93293" bIns="93293" anchor="b" anchorCtr="0"/>
          <a:lstStyle>
            <a:lvl1pPr marL="0" marR="0" lvl="0" indent="0" algn="l"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8" name="Shape 8"/>
          <p:cNvSpPr txBox="1">
            <a:spLocks noGrp="1"/>
          </p:cNvSpPr>
          <p:nvPr>
            <p:ph type="sldNum" idx="12"/>
          </p:nvPr>
        </p:nvSpPr>
        <p:spPr>
          <a:xfrm>
            <a:off x="3978132" y="8842029"/>
            <a:ext cx="3043342" cy="465455"/>
          </a:xfrm>
          <a:prstGeom prst="rect">
            <a:avLst/>
          </a:prstGeom>
          <a:noFill/>
          <a:ln>
            <a:noFill/>
          </a:ln>
        </p:spPr>
        <p:txBody>
          <a:bodyPr lIns="93293" tIns="46633" rIns="93293" bIns="46633" anchor="b" anchorCtr="0">
            <a:noAutofit/>
          </a:bodyPr>
          <a:lstStyle/>
          <a:p>
            <a:pPr algn="r">
              <a:buClr>
                <a:srgbClr val="000000"/>
              </a:buClr>
              <a:buSzPct val="25000"/>
            </a:pPr>
            <a:fld id="{00000000-1234-1234-1234-123412341234}" type="slidenum">
              <a:rPr lang="en-US" sz="1200" smtClean="0"/>
              <a:pPr algn="r">
                <a:buClr>
                  <a:srgbClr val="000000"/>
                </a:buClr>
                <a:buSzPct val="25000"/>
              </a:pPr>
              <a:t>‹#›</a:t>
            </a:fld>
            <a:endParaRPr lang="en-US" sz="1200"/>
          </a:p>
        </p:txBody>
      </p:sp>
    </p:spTree>
    <p:extLst>
      <p:ext uri="{BB962C8B-B14F-4D97-AF65-F5344CB8AC3E}">
        <p14:creationId xmlns:p14="http://schemas.microsoft.com/office/powerpoint/2010/main" val="41533080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0" name="Shape 160"/>
          <p:cNvSpPr txBox="1">
            <a:spLocks noGrp="1"/>
          </p:cNvSpPr>
          <p:nvPr>
            <p:ph type="body" idx="1"/>
          </p:nvPr>
        </p:nvSpPr>
        <p:spPr>
          <a:xfrm>
            <a:off x="702310" y="4421824"/>
            <a:ext cx="5618480" cy="4189095"/>
          </a:xfrm>
          <a:prstGeom prst="rect">
            <a:avLst/>
          </a:prstGeom>
          <a:noFill/>
          <a:ln>
            <a:noFill/>
          </a:ln>
        </p:spPr>
        <p:txBody>
          <a:bodyPr lIns="93293" tIns="46633" rIns="93293" bIns="46633" anchor="t" anchorCtr="0">
            <a:noAutofit/>
          </a:bodyPr>
          <a:lstStyle/>
          <a:p>
            <a:endParaRPr/>
          </a:p>
        </p:txBody>
      </p:sp>
      <p:sp>
        <p:nvSpPr>
          <p:cNvPr id="161" name="Shape 161"/>
          <p:cNvSpPr txBox="1"/>
          <p:nvPr/>
        </p:nvSpPr>
        <p:spPr>
          <a:xfrm>
            <a:off x="3978132" y="8842029"/>
            <a:ext cx="3043342" cy="465455"/>
          </a:xfrm>
          <a:prstGeom prst="rect">
            <a:avLst/>
          </a:prstGeom>
          <a:noFill/>
          <a:ln>
            <a:noFill/>
          </a:ln>
        </p:spPr>
        <p:txBody>
          <a:bodyPr lIns="93293" tIns="46633" rIns="93293" bIns="46633" anchor="b" anchorCtr="0">
            <a:noAutofit/>
          </a:bodyPr>
          <a:lstStyle/>
          <a:p>
            <a:pPr algn="r">
              <a:buClr>
                <a:srgbClr val="000000"/>
              </a:buClr>
              <a:buSzPct val="25000"/>
            </a:pPr>
            <a:fld id="{00000000-1234-1234-1234-123412341234}" type="slidenum">
              <a:rPr lang="en-US" sz="1800"/>
              <a:pPr algn="r">
                <a:buClr>
                  <a:srgbClr val="000000"/>
                </a:buClr>
                <a:buSzPct val="25000"/>
              </a:pPr>
              <a:t>1</a:t>
            </a:fld>
            <a:endParaRPr lang="en-US" sz="1800"/>
          </a:p>
        </p:txBody>
      </p:sp>
    </p:spTree>
    <p:extLst>
      <p:ext uri="{BB962C8B-B14F-4D97-AF65-F5344CB8AC3E}">
        <p14:creationId xmlns:p14="http://schemas.microsoft.com/office/powerpoint/2010/main" val="59425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endParaRPr dirty="0"/>
          </a:p>
        </p:txBody>
      </p:sp>
      <p:sp>
        <p:nvSpPr>
          <p:cNvPr id="174" name="Shape 17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21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endParaRPr dirty="0"/>
          </a:p>
        </p:txBody>
      </p:sp>
      <p:sp>
        <p:nvSpPr>
          <p:cNvPr id="288" name="Shape 288"/>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9</a:t>
            </a:fld>
            <a:endParaRPr lang="en-US"/>
          </a:p>
        </p:txBody>
      </p:sp>
    </p:spTree>
    <p:extLst>
      <p:ext uri="{BB962C8B-B14F-4D97-AF65-F5344CB8AC3E}">
        <p14:creationId xmlns:p14="http://schemas.microsoft.com/office/powerpoint/2010/main" val="3711186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defTabSz="915772">
              <a:defRPr/>
            </a:pPr>
            <a:r>
              <a:rPr lang="en-US" b="1" dirty="0">
                <a:solidFill>
                  <a:srgbClr val="FF0000"/>
                </a:solidFill>
              </a:rPr>
              <a:t>184 total teams MAX</a:t>
            </a:r>
            <a:endParaRPr lang="en-US" dirty="0">
              <a:solidFill>
                <a:srgbClr val="0070C0"/>
              </a:solidFill>
            </a:endParaRPr>
          </a:p>
          <a:p>
            <a:endParaRPr lang="en-US" dirty="0"/>
          </a:p>
          <a:p>
            <a:r>
              <a:rPr lang="en-US" dirty="0"/>
              <a:t>54 total graders for all stations</a:t>
            </a:r>
          </a:p>
          <a:p>
            <a:endParaRPr lang="en-US" dirty="0"/>
          </a:p>
        </p:txBody>
      </p:sp>
      <p:sp>
        <p:nvSpPr>
          <p:cNvPr id="336" name="Shape 336"/>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15</a:t>
            </a:fld>
            <a:endParaRPr lang="en-US"/>
          </a:p>
        </p:txBody>
      </p:sp>
    </p:spTree>
    <p:extLst>
      <p:ext uri="{BB962C8B-B14F-4D97-AF65-F5344CB8AC3E}">
        <p14:creationId xmlns:p14="http://schemas.microsoft.com/office/powerpoint/2010/main" val="4180921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Clr>
                <a:srgbClr val="000000"/>
              </a:buClr>
              <a:buSzPct val="25000"/>
            </a:pPr>
            <a:fld id="{00000000-1234-1234-1234-123412341234}" type="slidenum">
              <a:rPr lang="en-US" sz="1200" smtClean="0"/>
              <a:pPr algn="r">
                <a:buClr>
                  <a:srgbClr val="000000"/>
                </a:buClr>
                <a:buSzPct val="25000"/>
              </a:pPr>
              <a:t>16</a:t>
            </a:fld>
            <a:endParaRPr lang="en-US" sz="1200"/>
          </a:p>
        </p:txBody>
      </p:sp>
    </p:spTree>
    <p:extLst>
      <p:ext uri="{BB962C8B-B14F-4D97-AF65-F5344CB8AC3E}">
        <p14:creationId xmlns:p14="http://schemas.microsoft.com/office/powerpoint/2010/main" val="199862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17</a:t>
            </a:fld>
            <a:endParaRPr lang="en-US"/>
          </a:p>
        </p:txBody>
      </p:sp>
    </p:spTree>
    <p:extLst>
      <p:ext uri="{BB962C8B-B14F-4D97-AF65-F5344CB8AC3E}">
        <p14:creationId xmlns:p14="http://schemas.microsoft.com/office/powerpoint/2010/main" val="26708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18</a:t>
            </a:fld>
            <a:endParaRPr lang="en-US"/>
          </a:p>
        </p:txBody>
      </p:sp>
    </p:spTree>
    <p:extLst>
      <p:ext uri="{BB962C8B-B14F-4D97-AF65-F5344CB8AC3E}">
        <p14:creationId xmlns:p14="http://schemas.microsoft.com/office/powerpoint/2010/main" val="220675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19</a:t>
            </a:fld>
            <a:endParaRPr lang="en-US"/>
          </a:p>
        </p:txBody>
      </p:sp>
    </p:spTree>
    <p:extLst>
      <p:ext uri="{BB962C8B-B14F-4D97-AF65-F5344CB8AC3E}">
        <p14:creationId xmlns:p14="http://schemas.microsoft.com/office/powerpoint/2010/main" val="40959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1" name="Shape 91"/>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92" name="Shape 92"/>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3" name="Shape 93"/>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4" name="Shape 94"/>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1"/>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7" name="Shape 97"/>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98" name="Shape 98"/>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9" name="Shape 99"/>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00" name="Shape 100"/>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2" name="Shape 102"/>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3" name="Shape 103"/>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851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181661"/>
            <a:ext cx="7619999" cy="646331"/>
          </a:xfrm>
        </p:spPr>
        <p:txBody>
          <a:bodyPr wrap="square">
            <a:spAutoFit/>
          </a:bodyPr>
          <a:lstStyle>
            <a:lvl1pPr>
              <a:spcBef>
                <a:spcPts val="600"/>
              </a:spcBef>
              <a:defRPr sz="3600" baseline="0"/>
            </a:lvl1pPr>
          </a:lstStyle>
          <a:p>
            <a:r>
              <a:rPr lang="en-US" dirty="0"/>
              <a:t>Arial 36 Bold</a:t>
            </a:r>
          </a:p>
        </p:txBody>
      </p:sp>
      <p:sp>
        <p:nvSpPr>
          <p:cNvPr id="5" name="Text Placeholder 4"/>
          <p:cNvSpPr>
            <a:spLocks noGrp="1"/>
          </p:cNvSpPr>
          <p:nvPr>
            <p:ph type="body" sz="quarter" idx="10" hasCustomPrompt="1"/>
          </p:nvPr>
        </p:nvSpPr>
        <p:spPr>
          <a:xfrm>
            <a:off x="228600" y="1219200"/>
            <a:ext cx="8686800" cy="5334000"/>
          </a:xfrm>
        </p:spPr>
        <p:txBody>
          <a:bodyPr/>
          <a:lstStyle/>
          <a:p>
            <a:pPr lvl="0"/>
            <a:r>
              <a:rPr lang="en-US" dirty="0"/>
              <a:t>First level (Arial 26)</a:t>
            </a:r>
          </a:p>
          <a:p>
            <a:pPr lvl="1"/>
            <a:r>
              <a:rPr lang="en-US" dirty="0"/>
              <a:t>Second level (Arial 24)</a:t>
            </a:r>
          </a:p>
          <a:p>
            <a:pPr lvl="2"/>
            <a:r>
              <a:rPr lang="en-US" dirty="0"/>
              <a:t>Third level (Arial 20)</a:t>
            </a:r>
          </a:p>
          <a:p>
            <a:pPr lvl="3"/>
            <a:r>
              <a:rPr lang="en-US" dirty="0"/>
              <a:t>Fourth level (Arial 18)</a:t>
            </a:r>
          </a:p>
          <a:p>
            <a:r>
              <a:rPr lang="en-US" dirty="0"/>
              <a:t>Formatting</a:t>
            </a:r>
          </a:p>
          <a:p>
            <a:pPr lvl="1"/>
            <a:r>
              <a:rPr lang="en-US" dirty="0"/>
              <a:t>Do not go below fourth level bullet</a:t>
            </a:r>
          </a:p>
          <a:p>
            <a:pPr lvl="1"/>
            <a:r>
              <a:rPr lang="en-US" dirty="0"/>
              <a:t>Paragraph spacing is set at “before 6pt”</a:t>
            </a:r>
          </a:p>
          <a:p>
            <a:pPr lvl="1"/>
            <a:r>
              <a:rPr lang="en-US" dirty="0"/>
              <a:t>Use the designated bullet style for each level</a:t>
            </a:r>
          </a:p>
          <a:p>
            <a:pPr lvl="1"/>
            <a:r>
              <a:rPr lang="en-US" dirty="0"/>
              <a:t>Paragraphs are formatted with hanging indents</a:t>
            </a:r>
          </a:p>
        </p:txBody>
      </p:sp>
    </p:spTree>
    <p:extLst>
      <p:ext uri="{BB962C8B-B14F-4D97-AF65-F5344CB8AC3E}">
        <p14:creationId xmlns:p14="http://schemas.microsoft.com/office/powerpoint/2010/main" val="162331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1"/>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06" name="Shape 10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Noto Symbol"/>
              <a:buNone/>
              <a:defRPr/>
            </a:lvl1pPr>
            <a:lvl2pPr marL="457200" marR="0" lvl="1" indent="0" algn="ctr" rtl="0">
              <a:spcBef>
                <a:spcPts val="560"/>
              </a:spcBef>
              <a:spcAft>
                <a:spcPts val="0"/>
              </a:spcAft>
              <a:buClr>
                <a:schemeClr val="dk1"/>
              </a:buClr>
              <a:buFont typeface="Noto Symbol"/>
              <a:buNone/>
              <a:defRPr/>
            </a:lvl2pPr>
            <a:lvl3pPr marL="914400" marR="0" lvl="2" indent="0" algn="ctr" rtl="0">
              <a:spcBef>
                <a:spcPts val="480"/>
              </a:spcBef>
              <a:spcAft>
                <a:spcPts val="0"/>
              </a:spcAft>
              <a:buClr>
                <a:schemeClr val="dk1"/>
              </a:buClr>
              <a:buFont typeface="Noto Symbol"/>
              <a:buNone/>
              <a:defRPr/>
            </a:lvl3pPr>
            <a:lvl4pPr marL="1371600" marR="0" lvl="3" indent="0" algn="ctr" rtl="0">
              <a:spcBef>
                <a:spcPts val="400"/>
              </a:spcBef>
              <a:spcAft>
                <a:spcPts val="0"/>
              </a:spcAft>
              <a:buClr>
                <a:schemeClr val="dk1"/>
              </a:buClr>
              <a:buFont typeface="Noto Symbol"/>
              <a:buNone/>
              <a:defRPr/>
            </a:lvl4pPr>
            <a:lvl5pPr marL="1828800" marR="0" lvl="4" indent="0" algn="ctr" rtl="0">
              <a:spcBef>
                <a:spcPts val="400"/>
              </a:spcBef>
              <a:spcAft>
                <a:spcPts val="0"/>
              </a:spcAft>
              <a:buClr>
                <a:schemeClr val="dk1"/>
              </a:buClr>
              <a:buFont typeface="Noto Symbol"/>
              <a:buNone/>
              <a:defRPr/>
            </a:lvl5pPr>
            <a:lvl6pPr marL="2286000" marR="0" lvl="5" indent="0" algn="ctr" rtl="0">
              <a:spcBef>
                <a:spcPts val="400"/>
              </a:spcBef>
              <a:spcAft>
                <a:spcPts val="0"/>
              </a:spcAft>
              <a:buClr>
                <a:schemeClr val="dk1"/>
              </a:buClr>
              <a:buFont typeface="Noto Symbol"/>
              <a:buNone/>
              <a:defRPr/>
            </a:lvl6pPr>
            <a:lvl7pPr marL="2743200" marR="0" lvl="6" indent="0" algn="ctr" rtl="0">
              <a:spcBef>
                <a:spcPts val="400"/>
              </a:spcBef>
              <a:spcAft>
                <a:spcPts val="0"/>
              </a:spcAft>
              <a:buClr>
                <a:schemeClr val="dk1"/>
              </a:buClr>
              <a:buFont typeface="Noto Symbol"/>
              <a:buNone/>
              <a:defRPr/>
            </a:lvl7pPr>
            <a:lvl8pPr marL="3200400" marR="0" lvl="7" indent="0" algn="ctr" rtl="0">
              <a:spcBef>
                <a:spcPts val="400"/>
              </a:spcBef>
              <a:spcAft>
                <a:spcPts val="0"/>
              </a:spcAft>
              <a:buClr>
                <a:schemeClr val="dk1"/>
              </a:buClr>
              <a:buFont typeface="Noto Symbol"/>
              <a:buNone/>
              <a:defRPr/>
            </a:lvl8pPr>
            <a:lvl9pPr marL="3657600" marR="0" lvl="8" indent="0" algn="ctr" rtl="0">
              <a:spcBef>
                <a:spcPts val="400"/>
              </a:spcBef>
              <a:spcAft>
                <a:spcPts val="0"/>
              </a:spcAft>
              <a:buClr>
                <a:schemeClr val="dk1"/>
              </a:buClr>
              <a:buFont typeface="Noto Symbol"/>
              <a:buNone/>
              <a:defRPr/>
            </a:lvl9pPr>
          </a:lstStyle>
          <a:p>
            <a:endParaRPr/>
          </a:p>
        </p:txBody>
      </p:sp>
      <p:sp>
        <p:nvSpPr>
          <p:cNvPr id="107" name="Shape 107"/>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8" name="Shape 108"/>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9" name="Shape 109"/>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rot="5400000">
            <a:off x="4891950" y="2255125"/>
            <a:ext cx="5665799" cy="2076299"/>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18" name="Shape 118"/>
          <p:cNvSpPr txBox="1">
            <a:spLocks noGrp="1"/>
          </p:cNvSpPr>
          <p:nvPr>
            <p:ph type="body" idx="1"/>
          </p:nvPr>
        </p:nvSpPr>
        <p:spPr>
          <a:xfrm rot="5400000">
            <a:off x="662699" y="254724"/>
            <a:ext cx="5665799" cy="60771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Noto Symbol"/>
              <a:buChar char="➢"/>
              <a:defRPr/>
            </a:lvl1pPr>
            <a:lvl2pPr marL="742950" lvl="1" indent="-107950" algn="l" rtl="0">
              <a:spcBef>
                <a:spcPts val="560"/>
              </a:spcBef>
              <a:spcAft>
                <a:spcPts val="0"/>
              </a:spcAft>
              <a:buClr>
                <a:schemeClr val="dk1"/>
              </a:buClr>
              <a:buFont typeface="Noto Symbol"/>
              <a:buChar char="➢"/>
              <a:defRPr/>
            </a:lvl2pPr>
            <a:lvl3pPr marL="1143000" lvl="2" indent="-76200" algn="l" rtl="0">
              <a:spcBef>
                <a:spcPts val="480"/>
              </a:spcBef>
              <a:spcAft>
                <a:spcPts val="0"/>
              </a:spcAft>
              <a:buClr>
                <a:schemeClr val="dk1"/>
              </a:buClr>
              <a:buFont typeface="Noto Symbol"/>
              <a:buChar char="➢"/>
              <a:defRPr/>
            </a:lvl3pPr>
            <a:lvl4pPr marL="1600200" lvl="3" indent="-101600" algn="l" rtl="0">
              <a:spcBef>
                <a:spcPts val="400"/>
              </a:spcBef>
              <a:spcAft>
                <a:spcPts val="0"/>
              </a:spcAft>
              <a:buClr>
                <a:schemeClr val="dk1"/>
              </a:buClr>
              <a:buFont typeface="Noto Symbol"/>
              <a:buChar char="➢"/>
              <a:defRPr/>
            </a:lvl4pPr>
            <a:lvl5pPr marL="2057400" lvl="4" indent="-101600" algn="l" rtl="0">
              <a:spcBef>
                <a:spcPts val="400"/>
              </a:spcBef>
              <a:spcAft>
                <a:spcPts val="0"/>
              </a:spcAft>
              <a:buClr>
                <a:schemeClr val="dk1"/>
              </a:buClr>
              <a:buFont typeface="Noto Symbol"/>
              <a:buChar char="➢"/>
              <a:defRPr/>
            </a:lvl5pPr>
            <a:lvl6pPr marL="2514600" lvl="5" indent="-101600" algn="l" rtl="0">
              <a:spcBef>
                <a:spcPts val="400"/>
              </a:spcBef>
              <a:spcAft>
                <a:spcPts val="0"/>
              </a:spcAft>
              <a:buClr>
                <a:schemeClr val="dk1"/>
              </a:buClr>
              <a:buFont typeface="Noto Symbol"/>
              <a:buChar char="➢"/>
              <a:defRPr/>
            </a:lvl6pPr>
            <a:lvl7pPr marL="2971800" lvl="6" indent="-101600" algn="l" rtl="0">
              <a:spcBef>
                <a:spcPts val="400"/>
              </a:spcBef>
              <a:spcAft>
                <a:spcPts val="0"/>
              </a:spcAft>
              <a:buClr>
                <a:schemeClr val="dk1"/>
              </a:buClr>
              <a:buFont typeface="Noto Symbol"/>
              <a:buChar char="➢"/>
              <a:defRPr/>
            </a:lvl7pPr>
            <a:lvl8pPr marL="3429000" lvl="7" indent="-101600" algn="l" rtl="0">
              <a:spcBef>
                <a:spcPts val="400"/>
              </a:spcBef>
              <a:spcAft>
                <a:spcPts val="0"/>
              </a:spcAft>
              <a:buClr>
                <a:schemeClr val="dk1"/>
              </a:buClr>
              <a:buFont typeface="Noto Symbol"/>
              <a:buChar char="➢"/>
              <a:defRPr/>
            </a:lvl8pPr>
            <a:lvl9pPr marL="3886200" lvl="8" indent="-101600" algn="l" rtl="0">
              <a:spcBef>
                <a:spcPts val="400"/>
              </a:spcBef>
              <a:spcAft>
                <a:spcPts val="0"/>
              </a:spcAft>
              <a:buClr>
                <a:schemeClr val="dk1"/>
              </a:buClr>
              <a:buFont typeface="Noto Symbol"/>
              <a:buChar char="➢"/>
              <a:defRPr/>
            </a:lvl9pPr>
          </a:lstStyle>
          <a:p>
            <a:endParaRPr/>
          </a:p>
        </p:txBody>
      </p:sp>
      <p:sp>
        <p:nvSpPr>
          <p:cNvPr id="119" name="Shape 119"/>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0" name="Shape 120"/>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1" name="Shape 121"/>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24" name="Shape 124"/>
          <p:cNvSpPr txBox="1">
            <a:spLocks noGrp="1"/>
          </p:cNvSpPr>
          <p:nvPr>
            <p:ph type="body" idx="1"/>
          </p:nvPr>
        </p:nvSpPr>
        <p:spPr>
          <a:xfrm rot="5400000">
            <a:off x="2385149" y="-251550"/>
            <a:ext cx="4526100" cy="82296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Noto Symbol"/>
              <a:buChar char="➢"/>
              <a:defRPr/>
            </a:lvl1pPr>
            <a:lvl2pPr marL="742950" lvl="1" indent="-107950" algn="l" rtl="0">
              <a:spcBef>
                <a:spcPts val="560"/>
              </a:spcBef>
              <a:spcAft>
                <a:spcPts val="0"/>
              </a:spcAft>
              <a:buClr>
                <a:schemeClr val="dk1"/>
              </a:buClr>
              <a:buFont typeface="Noto Symbol"/>
              <a:buChar char="➢"/>
              <a:defRPr/>
            </a:lvl2pPr>
            <a:lvl3pPr marL="1143000" lvl="2" indent="-76200" algn="l" rtl="0">
              <a:spcBef>
                <a:spcPts val="480"/>
              </a:spcBef>
              <a:spcAft>
                <a:spcPts val="0"/>
              </a:spcAft>
              <a:buClr>
                <a:schemeClr val="dk1"/>
              </a:buClr>
              <a:buFont typeface="Noto Symbol"/>
              <a:buChar char="➢"/>
              <a:defRPr/>
            </a:lvl3pPr>
            <a:lvl4pPr marL="1600200" lvl="3" indent="-101600" algn="l" rtl="0">
              <a:spcBef>
                <a:spcPts val="400"/>
              </a:spcBef>
              <a:spcAft>
                <a:spcPts val="0"/>
              </a:spcAft>
              <a:buClr>
                <a:schemeClr val="dk1"/>
              </a:buClr>
              <a:buFont typeface="Noto Symbol"/>
              <a:buChar char="➢"/>
              <a:defRPr/>
            </a:lvl4pPr>
            <a:lvl5pPr marL="2057400" lvl="4" indent="-101600" algn="l" rtl="0">
              <a:spcBef>
                <a:spcPts val="400"/>
              </a:spcBef>
              <a:spcAft>
                <a:spcPts val="0"/>
              </a:spcAft>
              <a:buClr>
                <a:schemeClr val="dk1"/>
              </a:buClr>
              <a:buFont typeface="Noto Symbol"/>
              <a:buChar char="➢"/>
              <a:defRPr/>
            </a:lvl5pPr>
            <a:lvl6pPr marL="2514600" lvl="5" indent="-101600" algn="l" rtl="0">
              <a:spcBef>
                <a:spcPts val="400"/>
              </a:spcBef>
              <a:spcAft>
                <a:spcPts val="0"/>
              </a:spcAft>
              <a:buClr>
                <a:schemeClr val="dk1"/>
              </a:buClr>
              <a:buFont typeface="Noto Symbol"/>
              <a:buChar char="➢"/>
              <a:defRPr/>
            </a:lvl6pPr>
            <a:lvl7pPr marL="2971800" lvl="6" indent="-101600" algn="l" rtl="0">
              <a:spcBef>
                <a:spcPts val="400"/>
              </a:spcBef>
              <a:spcAft>
                <a:spcPts val="0"/>
              </a:spcAft>
              <a:buClr>
                <a:schemeClr val="dk1"/>
              </a:buClr>
              <a:buFont typeface="Noto Symbol"/>
              <a:buChar char="➢"/>
              <a:defRPr/>
            </a:lvl7pPr>
            <a:lvl8pPr marL="3429000" lvl="7" indent="-101600" algn="l" rtl="0">
              <a:spcBef>
                <a:spcPts val="400"/>
              </a:spcBef>
              <a:spcAft>
                <a:spcPts val="0"/>
              </a:spcAft>
              <a:buClr>
                <a:schemeClr val="dk1"/>
              </a:buClr>
              <a:buFont typeface="Noto Symbol"/>
              <a:buChar char="➢"/>
              <a:defRPr/>
            </a:lvl8pPr>
            <a:lvl9pPr marL="3886200" lvl="8" indent="-101600" algn="l" rtl="0">
              <a:spcBef>
                <a:spcPts val="400"/>
              </a:spcBef>
              <a:spcAft>
                <a:spcPts val="0"/>
              </a:spcAft>
              <a:buClr>
                <a:schemeClr val="dk1"/>
              </a:buClr>
              <a:buFont typeface="Noto Symbol"/>
              <a:buChar char="➢"/>
              <a:defRPr/>
            </a:lvl9pPr>
          </a:lstStyle>
          <a:p>
            <a:endParaRPr/>
          </a:p>
        </p:txBody>
      </p:sp>
      <p:sp>
        <p:nvSpPr>
          <p:cNvPr id="125" name="Shape 125"/>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6" name="Shape 126"/>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7" name="Shape 127"/>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0" name="Shape 130"/>
          <p:cNvSpPr>
            <a:spLocks noGrp="1"/>
          </p:cNvSpPr>
          <p:nvPr>
            <p:ph type="pic" idx="2"/>
          </p:nvPr>
        </p:nvSpPr>
        <p:spPr>
          <a:xfrm>
            <a:off x="1792288" y="612775"/>
            <a:ext cx="5486399" cy="4114800"/>
          </a:xfrm>
          <a:prstGeom prst="rect">
            <a:avLst/>
          </a:prstGeom>
          <a:noFill/>
          <a:ln>
            <a:noFill/>
          </a:ln>
        </p:spPr>
      </p:sp>
      <p:sp>
        <p:nvSpPr>
          <p:cNvPr id="131" name="Shape 131"/>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32" name="Shape 132"/>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3" name="Shape 133"/>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4" name="Shape 134"/>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99" cy="1161900"/>
          </a:xfrm>
          <a:prstGeom prst="rect">
            <a:avLst/>
          </a:prstGeom>
          <a:noFill/>
          <a:ln>
            <a:noFill/>
          </a:ln>
        </p:spPr>
        <p:txBody>
          <a:bodyPr lIns="91425" tIns="91425" rIns="91425" bIns="91425" anchor="b"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7" name="Shape 137"/>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8" name="Shape 138"/>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39" name="Shape 139"/>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0" name="Shape 140"/>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1" name="Shape 141"/>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48" name="Shape 148"/>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9" name="Shape 149"/>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0" name="Shape 150"/>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65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2"/>
        <p:cNvGrpSpPr/>
        <p:nvPr/>
      </p:nvGrpSpPr>
      <p:grpSpPr>
        <a:xfrm>
          <a:off x="0" y="0"/>
          <a:ext cx="0" cy="0"/>
          <a:chOff x="0" y="0"/>
          <a:chExt cx="0" cy="0"/>
        </a:xfrm>
      </p:grpSpPr>
      <p:sp>
        <p:nvSpPr>
          <p:cNvPr id="143" name="Shape 143"/>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4" name="Shape 144"/>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5" name="Shape 145"/>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86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53" name="Shape 153"/>
          <p:cNvSpPr txBox="1">
            <a:spLocks noGrp="1"/>
          </p:cNvSpPr>
          <p:nvPr>
            <p:ph type="body" idx="1"/>
          </p:nvPr>
        </p:nvSpPr>
        <p:spPr>
          <a:xfrm>
            <a:off x="533400" y="1600200"/>
            <a:ext cx="4038599" cy="45261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4" name="Shape 154"/>
          <p:cNvSpPr txBox="1">
            <a:spLocks noGrp="1"/>
          </p:cNvSpPr>
          <p:nvPr>
            <p:ph type="body" idx="2"/>
          </p:nvPr>
        </p:nvSpPr>
        <p:spPr>
          <a:xfrm>
            <a:off x="4724400" y="1600200"/>
            <a:ext cx="4038599" cy="45261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5" name="Shape 155"/>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6" name="Shape 156"/>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7" name="Shape 157"/>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87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3175" y="4267200"/>
            <a:ext cx="9140820" cy="2590797"/>
            <a:chOff x="3175" y="4267200"/>
            <a:chExt cx="9140820" cy="2590797"/>
          </a:xfrm>
        </p:grpSpPr>
        <p:sp>
          <p:nvSpPr>
            <p:cNvPr id="11" name="Shape 11"/>
            <p:cNvSpPr/>
            <p:nvPr/>
          </p:nvSpPr>
          <p:spPr>
            <a:xfrm>
              <a:off x="3175" y="4267200"/>
              <a:ext cx="9140820" cy="2590797"/>
            </a:xfrm>
            <a:custGeom>
              <a:avLst/>
              <a:gdLst/>
              <a:ahLst/>
              <a:cxnLst/>
              <a:rect l="0" t="0" r="0" b="0"/>
              <a:pathLst>
                <a:path w="5740" h="4316" extrusionOk="0">
                  <a:moveTo>
                    <a:pt x="5740" y="4316"/>
                  </a:moveTo>
                  <a:lnTo>
                    <a:pt x="0" y="4316"/>
                  </a:lnTo>
                  <a:lnTo>
                    <a:pt x="0" y="0"/>
                  </a:lnTo>
                  <a:lnTo>
                    <a:pt x="5740" y="0"/>
                  </a:lnTo>
                  <a:lnTo>
                    <a:pt x="5740" y="431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12" name="Shape 12"/>
            <p:cNvGrpSpPr/>
            <p:nvPr/>
          </p:nvGrpSpPr>
          <p:grpSpPr>
            <a:xfrm>
              <a:off x="5600700" y="5897562"/>
              <a:ext cx="1257299" cy="827087"/>
              <a:chOff x="5599112" y="5897562"/>
              <a:chExt cx="1257299" cy="827087"/>
            </a:xfrm>
          </p:grpSpPr>
          <p:sp>
            <p:nvSpPr>
              <p:cNvPr id="13" name="Shape 13"/>
              <p:cNvSpPr/>
              <p:nvPr/>
            </p:nvSpPr>
            <p:spPr>
              <a:xfrm>
                <a:off x="5851525" y="6048375"/>
                <a:ext cx="844500" cy="5189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4" name="Shape 14"/>
              <p:cNvSpPr/>
              <p:nvPr/>
            </p:nvSpPr>
            <p:spPr>
              <a:xfrm>
                <a:off x="5915025" y="6096000"/>
                <a:ext cx="717599" cy="4365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5" name="Shape 15"/>
              <p:cNvSpPr/>
              <p:nvPr/>
            </p:nvSpPr>
            <p:spPr>
              <a:xfrm>
                <a:off x="6003925" y="6146800"/>
                <a:ext cx="545999" cy="3284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6" name="Shape 16"/>
              <p:cNvSpPr/>
              <p:nvPr/>
            </p:nvSpPr>
            <p:spPr>
              <a:xfrm>
                <a:off x="6067425" y="6184900"/>
                <a:ext cx="415800" cy="2523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Shape 17"/>
              <p:cNvSpPr/>
              <p:nvPr/>
            </p:nvSpPr>
            <p:spPr>
              <a:xfrm>
                <a:off x="6121400" y="6226175"/>
                <a:ext cx="304799" cy="1698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 name="Shape 18"/>
              <p:cNvSpPr/>
              <p:nvPr/>
            </p:nvSpPr>
            <p:spPr>
              <a:xfrm>
                <a:off x="5675312" y="5897562"/>
                <a:ext cx="608012" cy="255587"/>
              </a:xfrm>
              <a:custGeom>
                <a:avLst/>
                <a:gdLst/>
                <a:ahLst/>
                <a:cxnLst/>
                <a:rect l="0" t="0" r="0" b="0"/>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82" y="0"/>
                    </a:lnTo>
                    <a:lnTo>
                      <a:pt x="382" y="12"/>
                    </a:lnTo>
                    <a:lnTo>
                      <a:pt x="376"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9" name="Shape 19"/>
              <p:cNvSpPr/>
              <p:nvPr/>
            </p:nvSpPr>
            <p:spPr>
              <a:xfrm>
                <a:off x="5865812" y="6619875"/>
                <a:ext cx="704849" cy="104775"/>
              </a:xfrm>
              <a:custGeom>
                <a:avLst/>
                <a:gdLst/>
                <a:ahLst/>
                <a:cxnLst/>
                <a:rect l="0" t="0" r="0" b="0"/>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0" name="Shape 20"/>
              <p:cNvSpPr/>
              <p:nvPr/>
            </p:nvSpPr>
            <p:spPr>
              <a:xfrm>
                <a:off x="5599112" y="6200775"/>
                <a:ext cx="141287" cy="342900"/>
              </a:xfrm>
              <a:custGeom>
                <a:avLst/>
                <a:gdLst/>
                <a:ahLst/>
                <a:cxnLst/>
                <a:rect l="0" t="0" r="0" b="0"/>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1" name="Shape 21"/>
              <p:cNvSpPr/>
              <p:nvPr/>
            </p:nvSpPr>
            <p:spPr>
              <a:xfrm>
                <a:off x="5665787" y="5945187"/>
                <a:ext cx="1190624" cy="731837"/>
              </a:xfrm>
              <a:custGeom>
                <a:avLst/>
                <a:gdLst/>
                <a:ahLst/>
                <a:cxnLst/>
                <a:rect l="0" t="0" r="0" b="0"/>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2" name="Shape 22"/>
              <p:cNvSpPr/>
              <p:nvPr/>
            </p:nvSpPr>
            <p:spPr>
              <a:xfrm>
                <a:off x="6408737" y="5907087"/>
                <a:ext cx="152400" cy="47625"/>
              </a:xfrm>
              <a:custGeom>
                <a:avLst/>
                <a:gdLst/>
                <a:ahLst/>
                <a:cxnLst/>
                <a:rect l="0" t="0" r="0" b="0"/>
                <a:pathLst>
                  <a:path w="96" h="30" extrusionOk="0">
                    <a:moveTo>
                      <a:pt x="0" y="0"/>
                    </a:moveTo>
                    <a:lnTo>
                      <a:pt x="0" y="12"/>
                    </a:lnTo>
                    <a:lnTo>
                      <a:pt x="48" y="18"/>
                    </a:lnTo>
                    <a:lnTo>
                      <a:pt x="96" y="30"/>
                    </a:lnTo>
                    <a:lnTo>
                      <a:pt x="96" y="24"/>
                    </a:lnTo>
                    <a:lnTo>
                      <a:pt x="96" y="18"/>
                    </a:lnTo>
                    <a:lnTo>
                      <a:pt x="48" y="12"/>
                    </a:lnTo>
                    <a:lnTo>
                      <a:pt x="0"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3" name="Shape 23"/>
              <p:cNvSpPr/>
              <p:nvPr/>
            </p:nvSpPr>
            <p:spPr>
              <a:xfrm>
                <a:off x="6207125" y="6267450"/>
                <a:ext cx="133199" cy="84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24" name="Shape 24"/>
            <p:cNvGrpSpPr/>
            <p:nvPr/>
          </p:nvGrpSpPr>
          <p:grpSpPr>
            <a:xfrm>
              <a:off x="2819400" y="5764212"/>
              <a:ext cx="2581275" cy="1084262"/>
              <a:chOff x="2819400" y="5764212"/>
              <a:chExt cx="2581275" cy="1084262"/>
            </a:xfrm>
          </p:grpSpPr>
          <p:sp>
            <p:nvSpPr>
              <p:cNvPr id="25" name="Shape 25"/>
              <p:cNvSpPr/>
              <p:nvPr/>
            </p:nvSpPr>
            <p:spPr>
              <a:xfrm>
                <a:off x="3600450" y="6245225"/>
                <a:ext cx="1012799" cy="5984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6" name="Shape 26"/>
              <p:cNvSpPr/>
              <p:nvPr/>
            </p:nvSpPr>
            <p:spPr>
              <a:xfrm>
                <a:off x="3673475" y="6283325"/>
                <a:ext cx="861899" cy="5270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7" name="Shape 27"/>
              <p:cNvSpPr/>
              <p:nvPr/>
            </p:nvSpPr>
            <p:spPr>
              <a:xfrm>
                <a:off x="3716337" y="6316662"/>
                <a:ext cx="795300" cy="4745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8" name="Shape 28"/>
              <p:cNvSpPr/>
              <p:nvPr/>
            </p:nvSpPr>
            <p:spPr>
              <a:xfrm>
                <a:off x="3759200" y="6345237"/>
                <a:ext cx="704999" cy="4095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9" name="Shape 29"/>
              <p:cNvSpPr/>
              <p:nvPr/>
            </p:nvSpPr>
            <p:spPr>
              <a:xfrm>
                <a:off x="3786187" y="6357937"/>
                <a:ext cx="655500" cy="381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0" name="Shape 30"/>
              <p:cNvSpPr/>
              <p:nvPr/>
            </p:nvSpPr>
            <p:spPr>
              <a:xfrm>
                <a:off x="3868737" y="6391275"/>
                <a:ext cx="485699" cy="3047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1" name="Shape 31"/>
              <p:cNvSpPr/>
              <p:nvPr/>
            </p:nvSpPr>
            <p:spPr>
              <a:xfrm>
                <a:off x="3930650" y="6438900"/>
                <a:ext cx="360299" cy="2142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 name="Shape 32"/>
              <p:cNvSpPr/>
              <p:nvPr/>
            </p:nvSpPr>
            <p:spPr>
              <a:xfrm>
                <a:off x="4035425" y="6503987"/>
                <a:ext cx="142800" cy="954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3" name="Shape 33"/>
              <p:cNvSpPr/>
              <p:nvPr/>
            </p:nvSpPr>
            <p:spPr>
              <a:xfrm>
                <a:off x="4103687" y="6067425"/>
                <a:ext cx="712787" cy="295275"/>
              </a:xfrm>
              <a:custGeom>
                <a:avLst/>
                <a:gdLst/>
                <a:ahLst/>
                <a:cxnLst/>
                <a:rect l="0" t="0" r="0" b="0"/>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6"/>
                    </a:lnTo>
                    <a:lnTo>
                      <a:pt x="6" y="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4" name="Shape 34"/>
              <p:cNvSpPr/>
              <p:nvPr/>
            </p:nvSpPr>
            <p:spPr>
              <a:xfrm>
                <a:off x="3400425" y="6115050"/>
                <a:ext cx="1416050" cy="733425"/>
              </a:xfrm>
              <a:custGeom>
                <a:avLst/>
                <a:gdLst/>
                <a:ahLst/>
                <a:cxnLst/>
                <a:rect l="0" t="0" r="0" b="0"/>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5" name="Shape 35"/>
              <p:cNvSpPr/>
              <p:nvPr/>
            </p:nvSpPr>
            <p:spPr>
              <a:xfrm>
                <a:off x="3305175" y="6076950"/>
                <a:ext cx="646112" cy="771525"/>
              </a:xfrm>
              <a:custGeom>
                <a:avLst/>
                <a:gdLst/>
                <a:ahLst/>
                <a:cxnLst/>
                <a:rect l="0" t="0" r="0" b="0"/>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6" name="Shape 36"/>
              <p:cNvSpPr/>
              <p:nvPr/>
            </p:nvSpPr>
            <p:spPr>
              <a:xfrm>
                <a:off x="4741862" y="6419850"/>
                <a:ext cx="171450" cy="400050"/>
              </a:xfrm>
              <a:custGeom>
                <a:avLst/>
                <a:gdLst/>
                <a:ahLst/>
                <a:cxnLst/>
                <a:rect l="0" t="0" r="0" b="0"/>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7" name="Shape 37"/>
              <p:cNvSpPr/>
              <p:nvPr/>
            </p:nvSpPr>
            <p:spPr>
              <a:xfrm>
                <a:off x="3282950" y="5849937"/>
                <a:ext cx="1325562" cy="238125"/>
              </a:xfrm>
              <a:custGeom>
                <a:avLst/>
                <a:gdLst/>
                <a:ahLst/>
                <a:cxnLst/>
                <a:rect l="0" t="0" r="0" b="0"/>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8" name="Shape 38"/>
              <p:cNvSpPr/>
              <p:nvPr/>
            </p:nvSpPr>
            <p:spPr>
              <a:xfrm>
                <a:off x="2963861" y="6116637"/>
                <a:ext cx="271462" cy="731837"/>
              </a:xfrm>
              <a:custGeom>
                <a:avLst/>
                <a:gdLst/>
                <a:ahLst/>
                <a:cxnLst/>
                <a:rect l="0" t="0" r="0" b="0"/>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9" name="Shape 39"/>
              <p:cNvSpPr/>
              <p:nvPr/>
            </p:nvSpPr>
            <p:spPr>
              <a:xfrm>
                <a:off x="4684712" y="5954712"/>
                <a:ext cx="571500" cy="893762"/>
              </a:xfrm>
              <a:custGeom>
                <a:avLst/>
                <a:gdLst/>
                <a:ahLst/>
                <a:cxnLst/>
                <a:rect l="0" t="0" r="0" b="0"/>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0" name="Shape 40"/>
              <p:cNvSpPr/>
              <p:nvPr/>
            </p:nvSpPr>
            <p:spPr>
              <a:xfrm>
                <a:off x="3679825" y="5764212"/>
                <a:ext cx="1711325" cy="674687"/>
              </a:xfrm>
              <a:custGeom>
                <a:avLst/>
                <a:gdLst/>
                <a:ahLst/>
                <a:cxnLst/>
                <a:rect l="0" t="0" r="0" b="0"/>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1" name="Shape 41"/>
              <p:cNvSpPr/>
              <p:nvPr/>
            </p:nvSpPr>
            <p:spPr>
              <a:xfrm>
                <a:off x="5245100" y="6477000"/>
                <a:ext cx="155575" cy="371475"/>
              </a:xfrm>
              <a:custGeom>
                <a:avLst/>
                <a:gdLst/>
                <a:ahLst/>
                <a:cxnLst/>
                <a:rect l="0" t="0" r="0" b="0"/>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2" name="Shape 42"/>
              <p:cNvSpPr/>
              <p:nvPr/>
            </p:nvSpPr>
            <p:spPr>
              <a:xfrm>
                <a:off x="2819400" y="5830887"/>
                <a:ext cx="763587" cy="1017587"/>
              </a:xfrm>
              <a:custGeom>
                <a:avLst/>
                <a:gdLst/>
                <a:ahLst/>
                <a:cxnLst/>
                <a:rect l="0" t="0" r="0" b="0"/>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43" name="Shape 43"/>
            <p:cNvGrpSpPr/>
            <p:nvPr/>
          </p:nvGrpSpPr>
          <p:grpSpPr>
            <a:xfrm>
              <a:off x="6553200" y="5334000"/>
              <a:ext cx="2144712" cy="1303337"/>
              <a:chOff x="6553200" y="5334000"/>
              <a:chExt cx="2144712" cy="1303337"/>
            </a:xfrm>
          </p:grpSpPr>
          <p:sp>
            <p:nvSpPr>
              <p:cNvPr id="44" name="Shape 44"/>
              <p:cNvSpPr/>
              <p:nvPr/>
            </p:nvSpPr>
            <p:spPr>
              <a:xfrm>
                <a:off x="6667500" y="5400675"/>
                <a:ext cx="1906587" cy="1160462"/>
              </a:xfrm>
              <a:custGeom>
                <a:avLst/>
                <a:gdLst/>
                <a:ahLst/>
                <a:cxnLst/>
                <a:rect l="0" t="0" r="0" b="0"/>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5" name="Shape 45"/>
              <p:cNvSpPr/>
              <p:nvPr/>
            </p:nvSpPr>
            <p:spPr>
              <a:xfrm>
                <a:off x="6553200" y="5343525"/>
                <a:ext cx="863600" cy="1169987"/>
              </a:xfrm>
              <a:custGeom>
                <a:avLst/>
                <a:gdLst/>
                <a:ahLst/>
                <a:cxnLst/>
                <a:rect l="0" t="0" r="0" b="0"/>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6" name="Shape 46"/>
              <p:cNvSpPr/>
              <p:nvPr/>
            </p:nvSpPr>
            <p:spPr>
              <a:xfrm>
                <a:off x="7607300" y="5334000"/>
                <a:ext cx="966787" cy="400050"/>
              </a:xfrm>
              <a:custGeom>
                <a:avLst/>
                <a:gdLst/>
                <a:ahLst/>
                <a:cxnLst/>
                <a:rect l="0" t="0" r="0" b="0"/>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7" name="Shape 47"/>
              <p:cNvSpPr/>
              <p:nvPr/>
            </p:nvSpPr>
            <p:spPr>
              <a:xfrm>
                <a:off x="8328025" y="6361112"/>
                <a:ext cx="114300" cy="85725"/>
              </a:xfrm>
              <a:custGeom>
                <a:avLst/>
                <a:gdLst/>
                <a:ahLst/>
                <a:cxnLst/>
                <a:rect l="0" t="0" r="0" b="0"/>
                <a:pathLst>
                  <a:path w="72" h="54" extrusionOk="0">
                    <a:moveTo>
                      <a:pt x="72" y="0"/>
                    </a:moveTo>
                    <a:lnTo>
                      <a:pt x="36" y="30"/>
                    </a:lnTo>
                    <a:lnTo>
                      <a:pt x="0" y="54"/>
                    </a:lnTo>
                    <a:lnTo>
                      <a:pt x="36" y="54"/>
                    </a:lnTo>
                    <a:lnTo>
                      <a:pt x="54" y="42"/>
                    </a:lnTo>
                    <a:lnTo>
                      <a:pt x="72" y="24"/>
                    </a:lnTo>
                    <a:lnTo>
                      <a:pt x="72"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8" name="Shape 48"/>
              <p:cNvSpPr/>
              <p:nvPr/>
            </p:nvSpPr>
            <p:spPr>
              <a:xfrm>
                <a:off x="7151686" y="6465887"/>
                <a:ext cx="1119187" cy="171450"/>
              </a:xfrm>
              <a:custGeom>
                <a:avLst/>
                <a:gdLst/>
                <a:ahLst/>
                <a:cxnLst/>
                <a:rect l="0" t="0" r="0" b="0"/>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9" name="Shape 49"/>
              <p:cNvSpPr/>
              <p:nvPr/>
            </p:nvSpPr>
            <p:spPr>
              <a:xfrm>
                <a:off x="8470900" y="5800725"/>
                <a:ext cx="227012" cy="541336"/>
              </a:xfrm>
              <a:custGeom>
                <a:avLst/>
                <a:gdLst/>
                <a:ahLst/>
                <a:cxnLst/>
                <a:rect l="0" t="0" r="0" b="0"/>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0" name="Shape 50"/>
              <p:cNvSpPr/>
              <p:nvPr/>
            </p:nvSpPr>
            <p:spPr>
              <a:xfrm>
                <a:off x="8034336" y="5753100"/>
                <a:ext cx="131762" cy="142875"/>
              </a:xfrm>
              <a:custGeom>
                <a:avLst/>
                <a:gdLst/>
                <a:ahLst/>
                <a:cxnLst/>
                <a:rect l="0" t="0" r="0" b="0"/>
                <a:pathLst>
                  <a:path w="83" h="90" extrusionOk="0">
                    <a:moveTo>
                      <a:pt x="59" y="90"/>
                    </a:moveTo>
                    <a:lnTo>
                      <a:pt x="83" y="84"/>
                    </a:lnTo>
                    <a:lnTo>
                      <a:pt x="71" y="60"/>
                    </a:lnTo>
                    <a:lnTo>
                      <a:pt x="53" y="42"/>
                    </a:lnTo>
                    <a:lnTo>
                      <a:pt x="6" y="0"/>
                    </a:lnTo>
                    <a:lnTo>
                      <a:pt x="0" y="18"/>
                    </a:lnTo>
                    <a:lnTo>
                      <a:pt x="35" y="48"/>
                    </a:lnTo>
                    <a:lnTo>
                      <a:pt x="59"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1" name="Shape 51"/>
              <p:cNvSpPr/>
              <p:nvPr/>
            </p:nvSpPr>
            <p:spPr>
              <a:xfrm>
                <a:off x="7056436" y="5638800"/>
                <a:ext cx="1138237" cy="684212"/>
              </a:xfrm>
              <a:custGeom>
                <a:avLst/>
                <a:gdLst/>
                <a:ahLst/>
                <a:cxnLst/>
                <a:rect l="0" t="0" r="0" b="0"/>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2" name="Shape 52"/>
              <p:cNvSpPr/>
              <p:nvPr/>
            </p:nvSpPr>
            <p:spPr>
              <a:xfrm>
                <a:off x="6904036" y="5572125"/>
                <a:ext cx="1443037" cy="846137"/>
              </a:xfrm>
              <a:custGeom>
                <a:avLst/>
                <a:gdLst/>
                <a:ahLst/>
                <a:cxnLst/>
                <a:rect l="0" t="0" r="0" b="0"/>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3" name="Shape 53"/>
              <p:cNvSpPr/>
              <p:nvPr/>
            </p:nvSpPr>
            <p:spPr>
              <a:xfrm>
                <a:off x="7245350" y="5543550"/>
                <a:ext cx="579436" cy="104775"/>
              </a:xfrm>
              <a:custGeom>
                <a:avLst/>
                <a:gdLst/>
                <a:ahLst/>
                <a:cxnLst/>
                <a:rect l="0" t="0" r="0" b="0"/>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4" name="Shape 54"/>
              <p:cNvSpPr/>
              <p:nvPr/>
            </p:nvSpPr>
            <p:spPr>
              <a:xfrm>
                <a:off x="7085011" y="5648325"/>
                <a:ext cx="104775" cy="76200"/>
              </a:xfrm>
              <a:custGeom>
                <a:avLst/>
                <a:gdLst/>
                <a:ahLst/>
                <a:cxnLst/>
                <a:rect l="0" t="0" r="0" b="0"/>
                <a:pathLst>
                  <a:path w="66" h="48" extrusionOk="0">
                    <a:moveTo>
                      <a:pt x="66" y="18"/>
                    </a:moveTo>
                    <a:lnTo>
                      <a:pt x="48" y="0"/>
                    </a:lnTo>
                    <a:lnTo>
                      <a:pt x="24" y="12"/>
                    </a:lnTo>
                    <a:lnTo>
                      <a:pt x="0" y="30"/>
                    </a:lnTo>
                    <a:lnTo>
                      <a:pt x="12" y="48"/>
                    </a:lnTo>
                    <a:lnTo>
                      <a:pt x="42" y="30"/>
                    </a:lnTo>
                    <a:lnTo>
                      <a:pt x="66"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5" name="Shape 55"/>
              <p:cNvSpPr/>
              <p:nvPr/>
            </p:nvSpPr>
            <p:spPr>
              <a:xfrm>
                <a:off x="7216775" y="5727700"/>
                <a:ext cx="822300" cy="5063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6" name="Shape 56"/>
              <p:cNvSpPr/>
              <p:nvPr/>
            </p:nvSpPr>
            <p:spPr>
              <a:xfrm>
                <a:off x="7267575" y="5762625"/>
                <a:ext cx="708000" cy="4301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7" name="Shape 57"/>
              <p:cNvSpPr/>
              <p:nvPr/>
            </p:nvSpPr>
            <p:spPr>
              <a:xfrm>
                <a:off x="7318375" y="5794375"/>
                <a:ext cx="612900" cy="3699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8" name="Shape 58"/>
              <p:cNvSpPr/>
              <p:nvPr/>
            </p:nvSpPr>
            <p:spPr>
              <a:xfrm>
                <a:off x="7388225" y="5838825"/>
                <a:ext cx="473100" cy="2810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 name="Shape 59"/>
              <p:cNvSpPr/>
              <p:nvPr/>
            </p:nvSpPr>
            <p:spPr>
              <a:xfrm>
                <a:off x="7445375" y="5870575"/>
                <a:ext cx="352499" cy="2208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 name="Shape 60"/>
              <p:cNvSpPr/>
              <p:nvPr/>
            </p:nvSpPr>
            <p:spPr>
              <a:xfrm>
                <a:off x="7521575" y="5918200"/>
                <a:ext cx="200099" cy="1286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61" name="Shape 61"/>
            <p:cNvGrpSpPr/>
            <p:nvPr/>
          </p:nvGrpSpPr>
          <p:grpSpPr>
            <a:xfrm>
              <a:off x="8382000" y="4800600"/>
              <a:ext cx="674686" cy="409575"/>
              <a:chOff x="8382000" y="4800600"/>
              <a:chExt cx="674686" cy="409575"/>
            </a:xfrm>
          </p:grpSpPr>
          <p:sp>
            <p:nvSpPr>
              <p:cNvPr id="62" name="Shape 62"/>
              <p:cNvSpPr/>
              <p:nvPr/>
            </p:nvSpPr>
            <p:spPr>
              <a:xfrm>
                <a:off x="8382000" y="5057775"/>
                <a:ext cx="608012" cy="152400"/>
              </a:xfrm>
              <a:custGeom>
                <a:avLst/>
                <a:gdLst/>
                <a:ahLst/>
                <a:cxnLst/>
                <a:rect l="0" t="0" r="0" b="0"/>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 name="Shape 63"/>
              <p:cNvSpPr/>
              <p:nvPr/>
            </p:nvSpPr>
            <p:spPr>
              <a:xfrm>
                <a:off x="8437561" y="4800600"/>
                <a:ext cx="409575" cy="85725"/>
              </a:xfrm>
              <a:custGeom>
                <a:avLst/>
                <a:gdLst/>
                <a:ahLst/>
                <a:cxnLst/>
                <a:rect l="0" t="0" r="0" b="0"/>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4" name="Shape 64"/>
              <p:cNvSpPr/>
              <p:nvPr/>
            </p:nvSpPr>
            <p:spPr>
              <a:xfrm>
                <a:off x="8961436" y="4867275"/>
                <a:ext cx="95250" cy="247650"/>
              </a:xfrm>
              <a:custGeom>
                <a:avLst/>
                <a:gdLst/>
                <a:ahLst/>
                <a:cxnLst/>
                <a:rect l="0" t="0" r="0" b="0"/>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 name="Shape 65"/>
              <p:cNvSpPr/>
              <p:nvPr/>
            </p:nvSpPr>
            <p:spPr>
              <a:xfrm>
                <a:off x="8532811" y="5153025"/>
                <a:ext cx="304800" cy="28575"/>
              </a:xfrm>
              <a:custGeom>
                <a:avLst/>
                <a:gdLst/>
                <a:ahLst/>
                <a:cxnLst/>
                <a:rect l="0" t="0" r="0" b="0"/>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 name="Shape 66"/>
              <p:cNvSpPr/>
              <p:nvPr/>
            </p:nvSpPr>
            <p:spPr>
              <a:xfrm>
                <a:off x="8420100" y="4829175"/>
                <a:ext cx="255587" cy="295275"/>
              </a:xfrm>
              <a:custGeom>
                <a:avLst/>
                <a:gdLst/>
                <a:ahLst/>
                <a:cxnLst/>
                <a:rect l="0" t="0" r="0" b="0"/>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 name="Shape 67"/>
              <p:cNvSpPr/>
              <p:nvPr/>
            </p:nvSpPr>
            <p:spPr>
              <a:xfrm>
                <a:off x="8713786" y="4829175"/>
                <a:ext cx="295274" cy="333375"/>
              </a:xfrm>
              <a:custGeom>
                <a:avLst/>
                <a:gdLst/>
                <a:ahLst/>
                <a:cxnLst/>
                <a:rect l="0" t="0" r="0" b="0"/>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8" name="Shape 68"/>
              <p:cNvSpPr/>
              <p:nvPr/>
            </p:nvSpPr>
            <p:spPr>
              <a:xfrm>
                <a:off x="8485186" y="4854575"/>
                <a:ext cx="474661" cy="295275"/>
              </a:xfrm>
              <a:custGeom>
                <a:avLst/>
                <a:gdLst/>
                <a:ahLst/>
                <a:cxnLst/>
                <a:rect l="0" t="0" r="0" b="0"/>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69" name="Shape 69"/>
              <p:cNvGrpSpPr/>
              <p:nvPr/>
            </p:nvGrpSpPr>
            <p:grpSpPr>
              <a:xfrm>
                <a:off x="8542336" y="4897437"/>
                <a:ext cx="360299" cy="209399"/>
                <a:chOff x="8542336" y="4897437"/>
                <a:chExt cx="360299" cy="209399"/>
              </a:xfrm>
            </p:grpSpPr>
            <p:sp>
              <p:nvSpPr>
                <p:cNvPr id="70" name="Shape 70"/>
                <p:cNvSpPr/>
                <p:nvPr/>
              </p:nvSpPr>
              <p:spPr>
                <a:xfrm>
                  <a:off x="8542336" y="4897437"/>
                  <a:ext cx="360299" cy="2093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1" name="Shape 71"/>
                <p:cNvSpPr/>
                <p:nvPr/>
              </p:nvSpPr>
              <p:spPr>
                <a:xfrm>
                  <a:off x="8577261" y="4919662"/>
                  <a:ext cx="288899" cy="162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2" name="Shape 72"/>
                <p:cNvSpPr/>
                <p:nvPr/>
              </p:nvSpPr>
              <p:spPr>
                <a:xfrm>
                  <a:off x="8621711" y="4935537"/>
                  <a:ext cx="198300" cy="1302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3" name="Shape 73"/>
                <p:cNvSpPr/>
                <p:nvPr/>
              </p:nvSpPr>
              <p:spPr>
                <a:xfrm>
                  <a:off x="8664575" y="4960937"/>
                  <a:ext cx="115800" cy="747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grpSp>
      <p:sp>
        <p:nvSpPr>
          <p:cNvPr id="74" name="Shape 74"/>
          <p:cNvSpPr/>
          <p:nvPr/>
        </p:nvSpPr>
        <p:spPr>
          <a:xfrm>
            <a:off x="6627811" y="6429375"/>
            <a:ext cx="285749" cy="209550"/>
          </a:xfrm>
          <a:custGeom>
            <a:avLst/>
            <a:gdLst/>
            <a:ahLst/>
            <a:cxnLst/>
            <a:rect l="0" t="0" r="0" b="0"/>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E0E0E0"/>
              </a:gs>
            </a:gsLst>
            <a:lin ang="18900044"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5" name="Shape 75"/>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76" name="Shape 76"/>
          <p:cNvSpPr txBox="1">
            <a:spLocks noGrp="1"/>
          </p:cNvSpPr>
          <p:nvPr>
            <p:ph type="body" idx="1"/>
          </p:nvPr>
        </p:nvSpPr>
        <p:spPr>
          <a:xfrm>
            <a:off x="5334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Noto Symbol"/>
              <a:buChar char="➢"/>
              <a:defRPr/>
            </a:lvl1pPr>
            <a:lvl2pPr marL="742950" marR="0" lvl="1" indent="-107950" algn="l" rtl="0">
              <a:spcBef>
                <a:spcPts val="560"/>
              </a:spcBef>
              <a:spcAft>
                <a:spcPts val="0"/>
              </a:spcAft>
              <a:buClr>
                <a:schemeClr val="dk1"/>
              </a:buClr>
              <a:buFont typeface="Noto Symbol"/>
              <a:buChar char="➢"/>
              <a:defRPr/>
            </a:lvl2pPr>
            <a:lvl3pPr marL="1143000" marR="0" lvl="2" indent="-76200" algn="l" rtl="0">
              <a:spcBef>
                <a:spcPts val="480"/>
              </a:spcBef>
              <a:spcAft>
                <a:spcPts val="0"/>
              </a:spcAft>
              <a:buClr>
                <a:schemeClr val="dk1"/>
              </a:buClr>
              <a:buFont typeface="Noto Symbol"/>
              <a:buChar char="➢"/>
              <a:defRPr/>
            </a:lvl3pPr>
            <a:lvl4pPr marL="1600200" marR="0" lvl="3" indent="-101600" algn="l" rtl="0">
              <a:spcBef>
                <a:spcPts val="400"/>
              </a:spcBef>
              <a:spcAft>
                <a:spcPts val="0"/>
              </a:spcAft>
              <a:buClr>
                <a:schemeClr val="dk1"/>
              </a:buClr>
              <a:buFont typeface="Noto Symbol"/>
              <a:buChar char="➢"/>
              <a:defRPr/>
            </a:lvl4pPr>
            <a:lvl5pPr marL="2057400" marR="0" lvl="4" indent="-101600" algn="l" rtl="0">
              <a:spcBef>
                <a:spcPts val="400"/>
              </a:spcBef>
              <a:spcAft>
                <a:spcPts val="0"/>
              </a:spcAft>
              <a:buClr>
                <a:schemeClr val="dk1"/>
              </a:buClr>
              <a:buFont typeface="Noto Symbol"/>
              <a:buChar char="➢"/>
              <a:defRPr/>
            </a:lvl5pPr>
            <a:lvl6pPr marL="2514600" marR="0" lvl="5" indent="-101600" algn="l" rtl="0">
              <a:spcBef>
                <a:spcPts val="400"/>
              </a:spcBef>
              <a:spcAft>
                <a:spcPts val="0"/>
              </a:spcAft>
              <a:buClr>
                <a:schemeClr val="dk1"/>
              </a:buClr>
              <a:buFont typeface="Noto Symbol"/>
              <a:buChar char="➢"/>
              <a:defRPr/>
            </a:lvl6pPr>
            <a:lvl7pPr marL="2971800" marR="0" lvl="6" indent="-101600" algn="l" rtl="0">
              <a:spcBef>
                <a:spcPts val="400"/>
              </a:spcBef>
              <a:spcAft>
                <a:spcPts val="0"/>
              </a:spcAft>
              <a:buClr>
                <a:schemeClr val="dk1"/>
              </a:buClr>
              <a:buFont typeface="Noto Symbol"/>
              <a:buChar char="➢"/>
              <a:defRPr/>
            </a:lvl7pPr>
            <a:lvl8pPr marL="3429000" marR="0" lvl="7" indent="-101600" algn="l" rtl="0">
              <a:spcBef>
                <a:spcPts val="400"/>
              </a:spcBef>
              <a:spcAft>
                <a:spcPts val="0"/>
              </a:spcAft>
              <a:buClr>
                <a:schemeClr val="dk1"/>
              </a:buClr>
              <a:buFont typeface="Noto Symbol"/>
              <a:buChar char="➢"/>
              <a:defRPr/>
            </a:lvl8pPr>
            <a:lvl9pPr marL="3886200" marR="0" lvl="8" indent="-101600" algn="l" rtl="0">
              <a:spcBef>
                <a:spcPts val="400"/>
              </a:spcBef>
              <a:spcAft>
                <a:spcPts val="0"/>
              </a:spcAft>
              <a:buClr>
                <a:schemeClr val="dk1"/>
              </a:buClr>
              <a:buFont typeface="Noto Symbol"/>
              <a:buChar char="➢"/>
              <a:defRPr/>
            </a:lvl9pPr>
          </a:lstStyle>
          <a:p>
            <a:endParaRPr/>
          </a:p>
        </p:txBody>
      </p:sp>
      <p:sp>
        <p:nvSpPr>
          <p:cNvPr id="77" name="Shape 77"/>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8" name="Shape 78"/>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9" name="Shape 79"/>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
        <p:nvSpPr>
          <p:cNvPr id="80" name="Shape 80"/>
          <p:cNvSpPr txBox="1"/>
          <p:nvPr/>
        </p:nvSpPr>
        <p:spPr>
          <a:xfrm>
            <a:off x="708025" y="227012"/>
            <a:ext cx="7739099" cy="255599"/>
          </a:xfrm>
          <a:prstGeom prst="rect">
            <a:avLst/>
          </a:prstGeom>
          <a:solidFill>
            <a:schemeClr val="dk1"/>
          </a:solidFill>
          <a:ln w="38100" cap="flat" cmpd="sng">
            <a:solidFill>
              <a:srgbClr val="FFCC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1" name="Shape 81" descr="shield"/>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8510586" y="0"/>
            <a:ext cx="557099" cy="762000"/>
          </a:xfrm>
          <a:prstGeom prst="rect">
            <a:avLst/>
          </a:prstGeom>
          <a:noFill/>
          <a:ln>
            <a:noFill/>
          </a:ln>
        </p:spPr>
      </p:pic>
      <p:pic>
        <p:nvPicPr>
          <p:cNvPr id="82" name="Shape 82"/>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8111" y="76200"/>
            <a:ext cx="547800" cy="762000"/>
          </a:xfrm>
          <a:prstGeom prst="rect">
            <a:avLst/>
          </a:prstGeom>
          <a:noFill/>
          <a:ln>
            <a:noFill/>
          </a:ln>
        </p:spPr>
      </p:pic>
      <p:sp>
        <p:nvSpPr>
          <p:cNvPr id="83" name="Shape 83"/>
          <p:cNvSpPr txBox="1"/>
          <p:nvPr/>
        </p:nvSpPr>
        <p:spPr>
          <a:xfrm>
            <a:off x="2743200" y="196850"/>
            <a:ext cx="3571800" cy="336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1600" b="1" i="1" u="none" strike="noStrike" cap="none">
                <a:solidFill>
                  <a:schemeClr val="accent2"/>
                </a:solidFill>
                <a:latin typeface="Arial"/>
                <a:ea typeface="Arial"/>
                <a:cs typeface="Arial"/>
                <a:sym typeface="Arial"/>
              </a:rPr>
              <a:t>University of Kansas – Army ROTC</a:t>
            </a:r>
          </a:p>
        </p:txBody>
      </p:sp>
      <p:sp>
        <p:nvSpPr>
          <p:cNvPr id="84" name="Shape 84"/>
          <p:cNvSpPr txBox="1"/>
          <p:nvPr/>
        </p:nvSpPr>
        <p:spPr>
          <a:xfrm>
            <a:off x="2867025" y="1943100"/>
            <a:ext cx="9144000" cy="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 name="Shape 87"/>
          <p:cNvSpPr txBox="1"/>
          <p:nvPr/>
        </p:nvSpPr>
        <p:spPr>
          <a:xfrm>
            <a:off x="609600" y="6400800"/>
            <a:ext cx="7924799" cy="255599"/>
          </a:xfrm>
          <a:prstGeom prst="rect">
            <a:avLst/>
          </a:prstGeom>
          <a:solidFill>
            <a:schemeClr val="dk1"/>
          </a:solidFill>
          <a:ln w="38100" cap="flat" cmpd="sng">
            <a:solidFill>
              <a:srgbClr val="FFCC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8" name="Shape 88"/>
          <p:cNvSpPr txBox="1"/>
          <p:nvPr/>
        </p:nvSpPr>
        <p:spPr>
          <a:xfrm>
            <a:off x="3352800" y="6369050"/>
            <a:ext cx="2228999" cy="336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1600" b="1" i="1" u="none" strike="noStrike" cap="none">
                <a:solidFill>
                  <a:schemeClr val="accent2"/>
                </a:solidFill>
                <a:latin typeface="Arial"/>
                <a:ea typeface="Arial"/>
                <a:cs typeface="Arial"/>
                <a:sym typeface="Arial"/>
              </a:rPr>
              <a:t>“Jayhawk Battalion!”</a:t>
            </a:r>
          </a:p>
        </p:txBody>
      </p:sp>
      <p:pic>
        <p:nvPicPr>
          <p:cNvPr id="3" name="Picture 2" descr="A blue and red bird mascot&#10;&#10;Description automatically generated">
            <a:extLst>
              <a:ext uri="{FF2B5EF4-FFF2-40B4-BE49-F238E27FC236}">
                <a16:creationId xmlns:a16="http://schemas.microsoft.com/office/drawing/2014/main" id="{931C9BE6-C6A9-4896-1314-14A1086D4C4F}"/>
              </a:ext>
            </a:extLst>
          </p:cNvPr>
          <p:cNvPicPr>
            <a:picLocks noChangeAspect="1"/>
          </p:cNvPicPr>
          <p:nvPr userDrawn="1"/>
        </p:nvPicPr>
        <p:blipFill>
          <a:blip r:embed="rId15"/>
          <a:stretch>
            <a:fillRect/>
          </a:stretch>
        </p:blipFill>
        <p:spPr>
          <a:xfrm>
            <a:off x="125412" y="6200775"/>
            <a:ext cx="666008" cy="591539"/>
          </a:xfrm>
          <a:prstGeom prst="rect">
            <a:avLst/>
          </a:prstGeom>
        </p:spPr>
      </p:pic>
      <p:pic>
        <p:nvPicPr>
          <p:cNvPr id="4" name="Picture 3" descr="A blue and red bird mascot&#10;&#10;Description automatically generated">
            <a:extLst>
              <a:ext uri="{FF2B5EF4-FFF2-40B4-BE49-F238E27FC236}">
                <a16:creationId xmlns:a16="http://schemas.microsoft.com/office/drawing/2014/main" id="{0C522BF8-05C3-86B4-E321-521B2301D269}"/>
              </a:ext>
            </a:extLst>
          </p:cNvPr>
          <p:cNvPicPr>
            <a:picLocks noChangeAspect="1"/>
          </p:cNvPicPr>
          <p:nvPr userDrawn="1"/>
        </p:nvPicPr>
        <p:blipFill>
          <a:blip r:embed="rId15"/>
          <a:stretch>
            <a:fillRect/>
          </a:stretch>
        </p:blipFill>
        <p:spPr>
          <a:xfrm>
            <a:off x="8359296" y="6215062"/>
            <a:ext cx="666008" cy="59153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forms/d/1SmOMOnxSuFCAQg2Fjq8l8pSHmA5JhyBkTWCSpKLDxuE/edit?pli=1"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Excel_Worksheet10.xlsx"/><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package" Target="../embeddings/Microsoft_Excel_Worksheet3.xlsx"/><Relationship Id="rId3" Type="http://schemas.openxmlformats.org/officeDocument/2006/relationships/image" Target="../media/image8.emf"/><Relationship Id="rId7" Type="http://schemas.openxmlformats.org/officeDocument/2006/relationships/image" Target="../media/image10.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6" Type="http://schemas.openxmlformats.org/officeDocument/2006/relationships/package" Target="../embeddings/Microsoft_Excel_Worksheet2.xlsx"/><Relationship Id="rId5" Type="http://schemas.openxmlformats.org/officeDocument/2006/relationships/image" Target="../media/image9.emf"/><Relationship Id="rId4" Type="http://schemas.openxmlformats.org/officeDocument/2006/relationships/package" Target="../embeddings/Microsoft_Excel_Worksheet1.xlsx"/><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package" Target="../embeddings/Microsoft_Excel_Worksheet7.xlsx"/><Relationship Id="rId13"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4.emf"/><Relationship Id="rId12" Type="http://schemas.openxmlformats.org/officeDocument/2006/relationships/package" Target="../embeddings/Microsoft_Excel_Worksheet9.xlsx"/><Relationship Id="rId2" Type="http://schemas.openxmlformats.org/officeDocument/2006/relationships/package" Target="../embeddings/Microsoft_Excel_Worksheet4.xlsx"/><Relationship Id="rId1" Type="http://schemas.openxmlformats.org/officeDocument/2006/relationships/slideLayout" Target="../slideLayouts/slideLayout2.xml"/><Relationship Id="rId6" Type="http://schemas.openxmlformats.org/officeDocument/2006/relationships/package" Target="../embeddings/Microsoft_Excel_Worksheet6.xlsx"/><Relationship Id="rId11" Type="http://schemas.openxmlformats.org/officeDocument/2006/relationships/image" Target="../media/image16.emf"/><Relationship Id="rId5" Type="http://schemas.openxmlformats.org/officeDocument/2006/relationships/image" Target="../media/image13.emf"/><Relationship Id="rId10" Type="http://schemas.openxmlformats.org/officeDocument/2006/relationships/package" Target="../embeddings/Microsoft_Excel_Worksheet8.xlsx"/><Relationship Id="rId4" Type="http://schemas.openxmlformats.org/officeDocument/2006/relationships/package" Target="../embeddings/Microsoft_Excel_Worksheet5.xlsx"/><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85800" y="2120525"/>
            <a:ext cx="7772400" cy="3056100"/>
          </a:xfrm>
          <a:prstGeom prst="rect">
            <a:avLst/>
          </a:prstGeom>
          <a:noFill/>
          <a:ln>
            <a:noFill/>
          </a:ln>
        </p:spPr>
        <p:txBody>
          <a:bodyPr lIns="91425" tIns="45700" rIns="91425" bIns="45700" anchor="t" anchorCtr="1">
            <a:noAutofit/>
          </a:bodyPr>
          <a:lstStyle/>
          <a:p>
            <a:pPr marL="0" marR="0" lvl="0" indent="0" algn="ctr" rtl="0">
              <a:lnSpc>
                <a:spcPct val="100000"/>
              </a:lnSpc>
              <a:spcBef>
                <a:spcPts val="0"/>
              </a:spcBef>
              <a:spcAft>
                <a:spcPts val="0"/>
              </a:spcAft>
              <a:buClr>
                <a:schemeClr val="dk1"/>
              </a:buClr>
              <a:buSzPct val="25000"/>
              <a:buFont typeface="Arial"/>
              <a:buNone/>
            </a:pPr>
            <a:r>
              <a:rPr lang="en-US" sz="4800" b="1" dirty="0">
                <a:solidFill>
                  <a:schemeClr val="dk1"/>
                </a:solidFill>
              </a:rPr>
              <a:t>Ranger Buddy Competition 2025</a:t>
            </a:r>
          </a:p>
          <a:p>
            <a:pPr marL="0" marR="0" lvl="0" indent="0" algn="ctr" rtl="0">
              <a:lnSpc>
                <a:spcPct val="100000"/>
              </a:lnSpc>
              <a:spcBef>
                <a:spcPts val="0"/>
              </a:spcBef>
              <a:spcAft>
                <a:spcPts val="0"/>
              </a:spcAft>
              <a:buClr>
                <a:schemeClr val="dk1"/>
              </a:buClr>
              <a:buSzPct val="25000"/>
              <a:buFont typeface="Arial"/>
              <a:buNone/>
            </a:pPr>
            <a:endParaRPr sz="1800" b="1" dirty="0">
              <a:solidFill>
                <a:schemeClr val="dk1"/>
              </a:solidFill>
            </a:endParaRPr>
          </a:p>
          <a:p>
            <a:pPr lvl="0" algn="ctr" rtl="0">
              <a:spcBef>
                <a:spcPts val="0"/>
              </a:spcBef>
              <a:buClr>
                <a:schemeClr val="dk1"/>
              </a:buClr>
              <a:buSzPct val="45833"/>
              <a:buFont typeface="Arial"/>
              <a:buNone/>
            </a:pPr>
            <a:r>
              <a:rPr lang="en-US" sz="2400" b="1" dirty="0">
                <a:solidFill>
                  <a:schemeClr val="dk1"/>
                </a:solidFill>
              </a:rPr>
              <a:t>Fort Leavenworth, Kansas</a:t>
            </a:r>
            <a:br>
              <a:rPr lang="en-US" sz="4000" b="1" i="0" u="none" strike="noStrike" cap="none" dirty="0">
                <a:solidFill>
                  <a:schemeClr val="dk1"/>
                </a:solidFill>
                <a:latin typeface="Arial"/>
                <a:ea typeface="Arial"/>
                <a:cs typeface="Arial"/>
                <a:sym typeface="Arial"/>
              </a:rPr>
            </a:br>
            <a:r>
              <a:rPr lang="en-US" sz="2400" b="1" i="0" u="none" strike="noStrike" cap="none" dirty="0">
                <a:solidFill>
                  <a:schemeClr val="dk1"/>
                </a:solidFill>
                <a:latin typeface="Arial"/>
                <a:ea typeface="Arial"/>
                <a:cs typeface="Arial"/>
                <a:sym typeface="Arial"/>
              </a:rPr>
              <a:t>27</a:t>
            </a:r>
            <a:r>
              <a:rPr lang="en-US" sz="2400" b="1" dirty="0"/>
              <a:t>-29 MAR </a:t>
            </a:r>
            <a:r>
              <a:rPr lang="en-US" sz="2400" b="1" dirty="0">
                <a:solidFill>
                  <a:schemeClr val="dk1"/>
                </a:solidFill>
              </a:rPr>
              <a:t>25</a:t>
            </a:r>
          </a:p>
        </p:txBody>
      </p:sp>
      <p:pic>
        <p:nvPicPr>
          <p:cNvPr id="164" name="Shape 164" descr="http://webmedia.ku.edu/images/logos/armyrotc.pn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85800"/>
            <a:ext cx="492600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46">
            <a:extLst>
              <a:ext uri="{FF2B5EF4-FFF2-40B4-BE49-F238E27FC236}">
                <a16:creationId xmlns:a16="http://schemas.microsoft.com/office/drawing/2014/main" id="{EA3973E0-DF44-BC37-3896-F05E8D7438F8}"/>
              </a:ext>
            </a:extLst>
          </p:cNvPr>
          <p:cNvSpPr txBox="1">
            <a:spLocks/>
          </p:cNvSpPr>
          <p:nvPr/>
        </p:nvSpPr>
        <p:spPr>
          <a:xfrm>
            <a:off x="457200" y="371529"/>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4000" b="1" dirty="0">
                <a:solidFill>
                  <a:schemeClr val="dk1"/>
                </a:solidFill>
              </a:rPr>
              <a:t>Scoring Guidelines</a:t>
            </a:r>
          </a:p>
        </p:txBody>
      </p:sp>
      <p:sp>
        <p:nvSpPr>
          <p:cNvPr id="5" name="Shape 347">
            <a:extLst>
              <a:ext uri="{FF2B5EF4-FFF2-40B4-BE49-F238E27FC236}">
                <a16:creationId xmlns:a16="http://schemas.microsoft.com/office/drawing/2014/main" id="{0A9CA56D-8F9A-E837-ED39-09BA1CEE2AD3}"/>
              </a:ext>
            </a:extLst>
          </p:cNvPr>
          <p:cNvSpPr txBox="1">
            <a:spLocks/>
          </p:cNvSpPr>
          <p:nvPr/>
        </p:nvSpPr>
        <p:spPr>
          <a:xfrm>
            <a:off x="343329" y="2599318"/>
            <a:ext cx="8229600" cy="45261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indent="-355600">
              <a:buSzPct val="100000"/>
              <a:buFont typeface="Wingdings" panose="05000000000000000000" pitchFamily="2" charset="2"/>
              <a:buChar char="Ø"/>
            </a:pPr>
            <a:r>
              <a:rPr lang="en-US" sz="1800" b="1" dirty="0">
                <a:solidFill>
                  <a:schemeClr val="dk1"/>
                </a:solidFill>
              </a:rPr>
              <a:t>Score is broken into four events (Written Land Navigation, Ruck Times, Tactical Lanes) Written Land Nav 10% the competitor's total score. Ruck times are weighted at 40% of competitor's total score. Tactical lanes are weighted at 50% a competitor's score </a:t>
            </a:r>
          </a:p>
          <a:p>
            <a:pPr marL="101600">
              <a:buSzPct val="100000"/>
            </a:pPr>
            <a:endParaRPr lang="en-US" sz="1800" b="1" dirty="0">
              <a:solidFill>
                <a:schemeClr val="dk1"/>
              </a:solidFill>
            </a:endParaRPr>
          </a:p>
          <a:p>
            <a:pPr marL="914400" lvl="3">
              <a:buSzPct val="100000"/>
              <a:buFont typeface="Wingdings" panose="05000000000000000000" pitchFamily="2" charset="2"/>
              <a:buChar char="Ø"/>
            </a:pPr>
            <a:r>
              <a:rPr lang="en-US" sz="1800" b="1" dirty="0">
                <a:solidFill>
                  <a:schemeClr val="dk1"/>
                </a:solidFill>
              </a:rPr>
              <a:t> Best Written Score </a:t>
            </a:r>
          </a:p>
          <a:p>
            <a:pPr marL="914400" lvl="3">
              <a:buSzPct val="100000"/>
              <a:buFont typeface="Wingdings" panose="05000000000000000000" pitchFamily="2" charset="2"/>
              <a:buChar char="Ø"/>
            </a:pPr>
            <a:r>
              <a:rPr lang="en-US" sz="1800" b="1" dirty="0">
                <a:solidFill>
                  <a:schemeClr val="dk1"/>
                </a:solidFill>
              </a:rPr>
              <a:t> Highest Number of Go’s</a:t>
            </a:r>
          </a:p>
          <a:p>
            <a:pPr marL="914400" lvl="3">
              <a:buSzPct val="100000"/>
              <a:buFont typeface="Wingdings" panose="05000000000000000000" pitchFamily="2" charset="2"/>
              <a:buChar char="Ø"/>
            </a:pPr>
            <a:r>
              <a:rPr lang="en-US" sz="1800" b="1" dirty="0">
                <a:solidFill>
                  <a:schemeClr val="dk1"/>
                </a:solidFill>
              </a:rPr>
              <a:t> Fastest Ruck Time</a:t>
            </a:r>
          </a:p>
          <a:p>
            <a:pPr marL="914400" lvl="3">
              <a:buSzPct val="100000"/>
            </a:pPr>
            <a:endParaRPr lang="en-US" sz="1800" b="1" dirty="0">
              <a:solidFill>
                <a:schemeClr val="dk1"/>
              </a:solidFill>
            </a:endParaRPr>
          </a:p>
          <a:p>
            <a:pPr marL="338138" lvl="3" indent="-285750">
              <a:buSzPct val="100000"/>
              <a:buFont typeface="Wingdings" panose="05000000000000000000" pitchFamily="2" charset="2"/>
              <a:buChar char="Ø"/>
            </a:pPr>
            <a:r>
              <a:rPr lang="en-US" sz="1800" b="1" dirty="0">
                <a:solidFill>
                  <a:schemeClr val="dk1"/>
                </a:solidFill>
              </a:rPr>
              <a:t> Best overall school is based on total points for each program. </a:t>
            </a:r>
          </a:p>
          <a:p>
            <a:pPr marL="338138" lvl="3" indent="-285750">
              <a:buSzPct val="100000"/>
              <a:buFont typeface="Wingdings" panose="05000000000000000000" pitchFamily="2" charset="2"/>
              <a:buChar char="Ø"/>
            </a:pPr>
            <a:endParaRPr lang="en-US" sz="1800" b="1" dirty="0">
              <a:solidFill>
                <a:schemeClr val="dk1"/>
              </a:solidFill>
            </a:endParaRPr>
          </a:p>
          <a:p>
            <a:pPr marL="338138" lvl="3" indent="-285750">
              <a:buSzPct val="100000"/>
              <a:buFont typeface="Wingdings" panose="05000000000000000000" pitchFamily="2" charset="2"/>
              <a:buChar char="Ø"/>
            </a:pPr>
            <a:r>
              <a:rPr lang="en-US" sz="1800" b="1" dirty="0">
                <a:solidFill>
                  <a:schemeClr val="dk1"/>
                </a:solidFill>
              </a:rPr>
              <a:t> Standings are updated between events.  </a:t>
            </a:r>
            <a:endParaRPr lang="en-US" sz="1800" dirty="0">
              <a:solidFill>
                <a:schemeClr val="dk1"/>
              </a:solidFill>
            </a:endParaRPr>
          </a:p>
          <a:p>
            <a:pPr marL="111125" lvl="4" indent="447675">
              <a:buSzPct val="100000"/>
              <a:buFont typeface="Wingdings" panose="05000000000000000000" pitchFamily="2" charset="2"/>
              <a:buChar char="Ø"/>
            </a:pPr>
            <a:endParaRPr lang="en-US" sz="2300" b="1" dirty="0">
              <a:solidFill>
                <a:schemeClr val="dk1"/>
              </a:solidFill>
            </a:endParaRPr>
          </a:p>
          <a:p>
            <a:pPr marL="111125" lvl="3" indent="447675">
              <a:buSzPct val="100000"/>
              <a:buFont typeface="Wingdings" panose="05000000000000000000" pitchFamily="2" charset="2"/>
              <a:buChar char="Ø"/>
            </a:pPr>
            <a:endParaRPr lang="en-US" sz="2300" b="1" dirty="0">
              <a:solidFill>
                <a:schemeClr val="dk1"/>
              </a:solidFill>
            </a:endParaRPr>
          </a:p>
        </p:txBody>
      </p:sp>
      <p:pic>
        <p:nvPicPr>
          <p:cNvPr id="3" name="Picture 2">
            <a:extLst>
              <a:ext uri="{FF2B5EF4-FFF2-40B4-BE49-F238E27FC236}">
                <a16:creationId xmlns:a16="http://schemas.microsoft.com/office/drawing/2014/main" id="{D5B30AE6-69A7-3D8B-2AC1-8CB7D3D65A42}"/>
              </a:ext>
            </a:extLst>
          </p:cNvPr>
          <p:cNvPicPr>
            <a:picLocks noChangeAspect="1"/>
          </p:cNvPicPr>
          <p:nvPr/>
        </p:nvPicPr>
        <p:blipFill>
          <a:blip r:embed="rId2"/>
          <a:stretch>
            <a:fillRect/>
          </a:stretch>
        </p:blipFill>
        <p:spPr>
          <a:xfrm>
            <a:off x="0" y="1387699"/>
            <a:ext cx="9144000" cy="1139700"/>
          </a:xfrm>
          <a:prstGeom prst="rect">
            <a:avLst/>
          </a:prstGeom>
        </p:spPr>
      </p:pic>
    </p:spTree>
    <p:extLst>
      <p:ext uri="{BB962C8B-B14F-4D97-AF65-F5344CB8AC3E}">
        <p14:creationId xmlns:p14="http://schemas.microsoft.com/office/powerpoint/2010/main" val="169398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6">
            <a:extLst>
              <a:ext uri="{FF2B5EF4-FFF2-40B4-BE49-F238E27FC236}">
                <a16:creationId xmlns:a16="http://schemas.microsoft.com/office/drawing/2014/main" id="{13ACD112-7740-BC67-7A01-7E2A3A119328}"/>
              </a:ext>
            </a:extLst>
          </p:cNvPr>
          <p:cNvSpPr txBox="1">
            <a:spLocks/>
          </p:cNvSpPr>
          <p:nvPr/>
        </p:nvSpPr>
        <p:spPr>
          <a:xfrm>
            <a:off x="457200" y="129147"/>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800" b="1" dirty="0">
                <a:solidFill>
                  <a:schemeClr val="dk1"/>
                </a:solidFill>
              </a:rPr>
              <a:t>Planning Timeline</a:t>
            </a:r>
          </a:p>
        </p:txBody>
      </p:sp>
      <p:cxnSp>
        <p:nvCxnSpPr>
          <p:cNvPr id="4" name="Straight Connector 3">
            <a:extLst>
              <a:ext uri="{FF2B5EF4-FFF2-40B4-BE49-F238E27FC236}">
                <a16:creationId xmlns:a16="http://schemas.microsoft.com/office/drawing/2014/main" id="{9B140FAE-6110-61B5-E7F8-50F821A58CFB}"/>
              </a:ext>
            </a:extLst>
          </p:cNvPr>
          <p:cNvCxnSpPr/>
          <p:nvPr/>
        </p:nvCxnSpPr>
        <p:spPr>
          <a:xfrm flipV="1">
            <a:off x="1037690" y="1268847"/>
            <a:ext cx="6606283" cy="4104537"/>
          </a:xfrm>
          <a:prstGeom prst="line">
            <a:avLst/>
          </a:prstGeom>
        </p:spPr>
        <p:style>
          <a:lnRef idx="2">
            <a:schemeClr val="dk1"/>
          </a:lnRef>
          <a:fillRef idx="0">
            <a:schemeClr val="dk1"/>
          </a:fillRef>
          <a:effectRef idx="1">
            <a:schemeClr val="dk1"/>
          </a:effectRef>
          <a:fontRef idx="minor">
            <a:schemeClr val="tx1"/>
          </a:fontRef>
        </p:style>
      </p:cxnSp>
      <p:sp>
        <p:nvSpPr>
          <p:cNvPr id="5" name="Star: 5 Points 4">
            <a:extLst>
              <a:ext uri="{FF2B5EF4-FFF2-40B4-BE49-F238E27FC236}">
                <a16:creationId xmlns:a16="http://schemas.microsoft.com/office/drawing/2014/main" id="{E3CAB2A0-864C-AF51-F001-0D1D3F8D735E}"/>
              </a:ext>
            </a:extLst>
          </p:cNvPr>
          <p:cNvSpPr/>
          <p:nvPr/>
        </p:nvSpPr>
        <p:spPr>
          <a:xfrm>
            <a:off x="7286946" y="970896"/>
            <a:ext cx="585627" cy="595901"/>
          </a:xfrm>
          <a:prstGeom prst="star5">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910BE-10D7-A5E2-D339-2B0D028C7E7E}"/>
              </a:ext>
            </a:extLst>
          </p:cNvPr>
          <p:cNvSpPr/>
          <p:nvPr/>
        </p:nvSpPr>
        <p:spPr>
          <a:xfrm>
            <a:off x="919537" y="5274495"/>
            <a:ext cx="236306" cy="19777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765FDF-2C35-1E16-CF97-FEE3C587879D}"/>
              </a:ext>
            </a:extLst>
          </p:cNvPr>
          <p:cNvSpPr txBox="1"/>
          <p:nvPr/>
        </p:nvSpPr>
        <p:spPr>
          <a:xfrm>
            <a:off x="1155843" y="5326504"/>
            <a:ext cx="2525050" cy="246221"/>
          </a:xfrm>
          <a:prstGeom prst="rect">
            <a:avLst/>
          </a:prstGeom>
          <a:noFill/>
        </p:spPr>
        <p:txBody>
          <a:bodyPr wrap="none" rtlCol="0">
            <a:spAutoFit/>
          </a:bodyPr>
          <a:lstStyle/>
          <a:p>
            <a:r>
              <a:rPr lang="en-US" sz="1000" dirty="0"/>
              <a:t>07DEC24- KU RBC Planning Conference</a:t>
            </a:r>
          </a:p>
        </p:txBody>
      </p:sp>
      <p:sp>
        <p:nvSpPr>
          <p:cNvPr id="8" name="Oval 7">
            <a:extLst>
              <a:ext uri="{FF2B5EF4-FFF2-40B4-BE49-F238E27FC236}">
                <a16:creationId xmlns:a16="http://schemas.microsoft.com/office/drawing/2014/main" id="{AAE0947F-F169-E7A7-71CE-ED19524022C4}"/>
              </a:ext>
            </a:extLst>
          </p:cNvPr>
          <p:cNvSpPr/>
          <p:nvPr/>
        </p:nvSpPr>
        <p:spPr>
          <a:xfrm>
            <a:off x="1391292" y="4966733"/>
            <a:ext cx="236306" cy="19777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10579B-D827-45C1-1458-6A9C3DC3E12E}"/>
              </a:ext>
            </a:extLst>
          </p:cNvPr>
          <p:cNvSpPr txBox="1"/>
          <p:nvPr/>
        </p:nvSpPr>
        <p:spPr>
          <a:xfrm>
            <a:off x="1684890" y="5015478"/>
            <a:ext cx="2521844" cy="246221"/>
          </a:xfrm>
          <a:prstGeom prst="rect">
            <a:avLst/>
          </a:prstGeom>
          <a:noFill/>
        </p:spPr>
        <p:txBody>
          <a:bodyPr wrap="none" rtlCol="0">
            <a:spAutoFit/>
          </a:bodyPr>
          <a:lstStyle/>
          <a:p>
            <a:r>
              <a:rPr lang="en-US" sz="1000" b="1" dirty="0"/>
              <a:t>10DEC24- BDE Commander Back brief</a:t>
            </a:r>
          </a:p>
        </p:txBody>
      </p:sp>
      <p:sp>
        <p:nvSpPr>
          <p:cNvPr id="11" name="TextBox 10">
            <a:extLst>
              <a:ext uri="{FF2B5EF4-FFF2-40B4-BE49-F238E27FC236}">
                <a16:creationId xmlns:a16="http://schemas.microsoft.com/office/drawing/2014/main" id="{3EF8970A-42AF-2198-64AA-846CD4E39607}"/>
              </a:ext>
            </a:extLst>
          </p:cNvPr>
          <p:cNvSpPr txBox="1"/>
          <p:nvPr/>
        </p:nvSpPr>
        <p:spPr>
          <a:xfrm>
            <a:off x="3575451" y="3746762"/>
            <a:ext cx="1156086" cy="246221"/>
          </a:xfrm>
          <a:prstGeom prst="rect">
            <a:avLst/>
          </a:prstGeom>
          <a:noFill/>
        </p:spPr>
        <p:txBody>
          <a:bodyPr wrap="none" rtlCol="0">
            <a:spAutoFit/>
          </a:bodyPr>
          <a:lstStyle/>
          <a:p>
            <a:r>
              <a:rPr lang="en-US" sz="1000" b="1" dirty="0"/>
              <a:t>07FEB25-IPR #2</a:t>
            </a:r>
          </a:p>
        </p:txBody>
      </p:sp>
      <p:sp>
        <p:nvSpPr>
          <p:cNvPr id="12" name="TextBox 11">
            <a:extLst>
              <a:ext uri="{FF2B5EF4-FFF2-40B4-BE49-F238E27FC236}">
                <a16:creationId xmlns:a16="http://schemas.microsoft.com/office/drawing/2014/main" id="{2273FBC4-30CB-1E05-C5B6-4372A97E7C68}"/>
              </a:ext>
            </a:extLst>
          </p:cNvPr>
          <p:cNvSpPr txBox="1"/>
          <p:nvPr/>
        </p:nvSpPr>
        <p:spPr>
          <a:xfrm>
            <a:off x="5013801" y="2853085"/>
            <a:ext cx="1191352" cy="246221"/>
          </a:xfrm>
          <a:prstGeom prst="rect">
            <a:avLst/>
          </a:prstGeom>
          <a:noFill/>
        </p:spPr>
        <p:txBody>
          <a:bodyPr wrap="none" rtlCol="0">
            <a:spAutoFit/>
          </a:bodyPr>
          <a:lstStyle/>
          <a:p>
            <a:r>
              <a:rPr lang="en-US" sz="1000" b="1" dirty="0"/>
              <a:t>21FEB25- IPR #3</a:t>
            </a:r>
          </a:p>
        </p:txBody>
      </p:sp>
      <p:sp>
        <p:nvSpPr>
          <p:cNvPr id="13" name="TextBox 12">
            <a:extLst>
              <a:ext uri="{FF2B5EF4-FFF2-40B4-BE49-F238E27FC236}">
                <a16:creationId xmlns:a16="http://schemas.microsoft.com/office/drawing/2014/main" id="{D76C6F5A-0626-1B80-2985-862979061263}"/>
              </a:ext>
            </a:extLst>
          </p:cNvPr>
          <p:cNvSpPr txBox="1"/>
          <p:nvPr/>
        </p:nvSpPr>
        <p:spPr>
          <a:xfrm>
            <a:off x="6196222" y="2112443"/>
            <a:ext cx="2509020" cy="246221"/>
          </a:xfrm>
          <a:prstGeom prst="rect">
            <a:avLst/>
          </a:prstGeom>
          <a:noFill/>
        </p:spPr>
        <p:txBody>
          <a:bodyPr wrap="none" rtlCol="0">
            <a:spAutoFit/>
          </a:bodyPr>
          <a:lstStyle/>
          <a:p>
            <a:r>
              <a:rPr lang="en-US" sz="1000" b="1" dirty="0"/>
              <a:t>14MAR225- IPR #5- Final Confirmation</a:t>
            </a:r>
          </a:p>
        </p:txBody>
      </p:sp>
      <p:sp>
        <p:nvSpPr>
          <p:cNvPr id="14" name="TextBox 13">
            <a:extLst>
              <a:ext uri="{FF2B5EF4-FFF2-40B4-BE49-F238E27FC236}">
                <a16:creationId xmlns:a16="http://schemas.microsoft.com/office/drawing/2014/main" id="{F96011EC-0638-293F-ECF2-6A5EBD0C927C}"/>
              </a:ext>
            </a:extLst>
          </p:cNvPr>
          <p:cNvSpPr txBox="1"/>
          <p:nvPr/>
        </p:nvSpPr>
        <p:spPr>
          <a:xfrm>
            <a:off x="7909879" y="1166687"/>
            <a:ext cx="1321196" cy="400110"/>
          </a:xfrm>
          <a:prstGeom prst="rect">
            <a:avLst/>
          </a:prstGeom>
          <a:noFill/>
        </p:spPr>
        <p:txBody>
          <a:bodyPr wrap="none" rtlCol="0">
            <a:spAutoFit/>
          </a:bodyPr>
          <a:lstStyle/>
          <a:p>
            <a:r>
              <a:rPr lang="en-US" sz="1000" dirty="0"/>
              <a:t>28-29MAR25- RBC </a:t>
            </a:r>
          </a:p>
          <a:p>
            <a:r>
              <a:rPr lang="en-US" sz="1000" dirty="0"/>
              <a:t>Execution </a:t>
            </a:r>
          </a:p>
        </p:txBody>
      </p:sp>
      <p:sp>
        <p:nvSpPr>
          <p:cNvPr id="16" name="Oval 15">
            <a:extLst>
              <a:ext uri="{FF2B5EF4-FFF2-40B4-BE49-F238E27FC236}">
                <a16:creationId xmlns:a16="http://schemas.microsoft.com/office/drawing/2014/main" id="{9769EB81-A15D-5577-649E-5FD4F70726D7}"/>
              </a:ext>
            </a:extLst>
          </p:cNvPr>
          <p:cNvSpPr/>
          <p:nvPr/>
        </p:nvSpPr>
        <p:spPr>
          <a:xfrm>
            <a:off x="3388427" y="3720811"/>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63CF01-D417-9000-178A-F2EF765FE636}"/>
              </a:ext>
            </a:extLst>
          </p:cNvPr>
          <p:cNvSpPr/>
          <p:nvPr/>
        </p:nvSpPr>
        <p:spPr>
          <a:xfrm>
            <a:off x="4806261" y="2885928"/>
            <a:ext cx="199000" cy="16391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EB517F-C973-856E-325E-B24BD14B19BA}"/>
              </a:ext>
            </a:extLst>
          </p:cNvPr>
          <p:cNvSpPr/>
          <p:nvPr/>
        </p:nvSpPr>
        <p:spPr>
          <a:xfrm>
            <a:off x="5959916" y="2118212"/>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8CE1B3-489A-46EA-8C2C-62E94FA707CC}"/>
              </a:ext>
            </a:extLst>
          </p:cNvPr>
          <p:cNvSpPr/>
          <p:nvPr/>
        </p:nvSpPr>
        <p:spPr>
          <a:xfrm>
            <a:off x="3825721" y="3508881"/>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BB5C45-A9D6-5995-8947-40725DB29584}"/>
              </a:ext>
            </a:extLst>
          </p:cNvPr>
          <p:cNvSpPr txBox="1"/>
          <p:nvPr/>
        </p:nvSpPr>
        <p:spPr>
          <a:xfrm>
            <a:off x="3977265" y="3492491"/>
            <a:ext cx="2828018" cy="246221"/>
          </a:xfrm>
          <a:prstGeom prst="rect">
            <a:avLst/>
          </a:prstGeom>
          <a:noFill/>
        </p:spPr>
        <p:txBody>
          <a:bodyPr wrap="none" rtlCol="0">
            <a:spAutoFit/>
          </a:bodyPr>
          <a:lstStyle/>
          <a:p>
            <a:r>
              <a:rPr lang="en-US" sz="1000" dirty="0"/>
              <a:t>09FEB- All Purchase Requests due to BDE 4  </a:t>
            </a:r>
          </a:p>
        </p:txBody>
      </p:sp>
      <p:sp>
        <p:nvSpPr>
          <p:cNvPr id="22" name="Oval 21">
            <a:extLst>
              <a:ext uri="{FF2B5EF4-FFF2-40B4-BE49-F238E27FC236}">
                <a16:creationId xmlns:a16="http://schemas.microsoft.com/office/drawing/2014/main" id="{E4705359-6C73-3C4F-4292-2BAACFF3551E}"/>
              </a:ext>
            </a:extLst>
          </p:cNvPr>
          <p:cNvSpPr/>
          <p:nvPr/>
        </p:nvSpPr>
        <p:spPr>
          <a:xfrm>
            <a:off x="4308290" y="3190790"/>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1B0D234-9BCE-4DFC-17E0-502745ECF384}"/>
              </a:ext>
            </a:extLst>
          </p:cNvPr>
          <p:cNvSpPr txBox="1"/>
          <p:nvPr/>
        </p:nvSpPr>
        <p:spPr>
          <a:xfrm>
            <a:off x="4520272" y="3128108"/>
            <a:ext cx="4063933" cy="400110"/>
          </a:xfrm>
          <a:prstGeom prst="rect">
            <a:avLst/>
          </a:prstGeom>
          <a:noFill/>
        </p:spPr>
        <p:txBody>
          <a:bodyPr wrap="none" rtlCol="0">
            <a:spAutoFit/>
          </a:bodyPr>
          <a:lstStyle/>
          <a:p>
            <a:r>
              <a:rPr lang="en-US" sz="1000" dirty="0"/>
              <a:t>09MAR- All purchases made with delivery expected on 24-25MAR25</a:t>
            </a:r>
          </a:p>
          <a:p>
            <a:r>
              <a:rPr lang="en-US" sz="1000" dirty="0"/>
              <a:t>Confirm National Guard support  </a:t>
            </a:r>
          </a:p>
        </p:txBody>
      </p:sp>
      <p:sp>
        <p:nvSpPr>
          <p:cNvPr id="24" name="Oval 23">
            <a:extLst>
              <a:ext uri="{FF2B5EF4-FFF2-40B4-BE49-F238E27FC236}">
                <a16:creationId xmlns:a16="http://schemas.microsoft.com/office/drawing/2014/main" id="{9CC2675E-ED38-1931-B4CF-98B3020D1B96}"/>
              </a:ext>
            </a:extLst>
          </p:cNvPr>
          <p:cNvSpPr/>
          <p:nvPr/>
        </p:nvSpPr>
        <p:spPr>
          <a:xfrm>
            <a:off x="7019756" y="1530363"/>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FFD4562-AB89-60B9-8DB2-FCA8DE4C59D5}"/>
              </a:ext>
            </a:extLst>
          </p:cNvPr>
          <p:cNvSpPr txBox="1"/>
          <p:nvPr/>
        </p:nvSpPr>
        <p:spPr>
          <a:xfrm>
            <a:off x="7351388" y="1484616"/>
            <a:ext cx="1856598" cy="400110"/>
          </a:xfrm>
          <a:prstGeom prst="rect">
            <a:avLst/>
          </a:prstGeom>
          <a:noFill/>
        </p:spPr>
        <p:txBody>
          <a:bodyPr wrap="none" rtlCol="0">
            <a:spAutoFit/>
          </a:bodyPr>
          <a:lstStyle/>
          <a:p>
            <a:r>
              <a:rPr lang="en-US" sz="1000" dirty="0"/>
              <a:t>27MAR- ADVON arrives, </a:t>
            </a:r>
          </a:p>
          <a:p>
            <a:r>
              <a:rPr lang="en-US" sz="1000" dirty="0"/>
              <a:t>Sign for barracks, day 1 prep </a:t>
            </a:r>
          </a:p>
        </p:txBody>
      </p:sp>
      <p:sp>
        <p:nvSpPr>
          <p:cNvPr id="26" name="Oval 25">
            <a:extLst>
              <a:ext uri="{FF2B5EF4-FFF2-40B4-BE49-F238E27FC236}">
                <a16:creationId xmlns:a16="http://schemas.microsoft.com/office/drawing/2014/main" id="{FBAAC2C0-0C06-BB00-F562-210200B475BF}"/>
              </a:ext>
            </a:extLst>
          </p:cNvPr>
          <p:cNvSpPr/>
          <p:nvPr/>
        </p:nvSpPr>
        <p:spPr>
          <a:xfrm>
            <a:off x="1900807" y="4702188"/>
            <a:ext cx="151544" cy="16705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E33BEB-BF0F-76A5-266E-F0B366C73645}"/>
              </a:ext>
            </a:extLst>
          </p:cNvPr>
          <p:cNvSpPr txBox="1"/>
          <p:nvPr/>
        </p:nvSpPr>
        <p:spPr>
          <a:xfrm>
            <a:off x="2170504" y="4712821"/>
            <a:ext cx="3722494" cy="246221"/>
          </a:xfrm>
          <a:prstGeom prst="rect">
            <a:avLst/>
          </a:prstGeom>
          <a:noFill/>
        </p:spPr>
        <p:txBody>
          <a:bodyPr wrap="none" rtlCol="0">
            <a:spAutoFit/>
          </a:bodyPr>
          <a:lstStyle/>
          <a:p>
            <a:r>
              <a:rPr lang="en-US" sz="1000" dirty="0"/>
              <a:t>08JAN25- OPORD Published/ Requests made for NG support </a:t>
            </a:r>
          </a:p>
        </p:txBody>
      </p:sp>
      <p:sp>
        <p:nvSpPr>
          <p:cNvPr id="28" name="Oval 27">
            <a:extLst>
              <a:ext uri="{FF2B5EF4-FFF2-40B4-BE49-F238E27FC236}">
                <a16:creationId xmlns:a16="http://schemas.microsoft.com/office/drawing/2014/main" id="{2BB08296-5C85-FC15-0DB5-A55C45C419E9}"/>
              </a:ext>
            </a:extLst>
          </p:cNvPr>
          <p:cNvSpPr/>
          <p:nvPr/>
        </p:nvSpPr>
        <p:spPr>
          <a:xfrm>
            <a:off x="6390681" y="1901520"/>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D2CA6D7-D446-7524-45EE-AB311FF7E402}"/>
              </a:ext>
            </a:extLst>
          </p:cNvPr>
          <p:cNvSpPr txBox="1"/>
          <p:nvPr/>
        </p:nvSpPr>
        <p:spPr>
          <a:xfrm>
            <a:off x="6502947" y="1900021"/>
            <a:ext cx="1590500" cy="246221"/>
          </a:xfrm>
          <a:prstGeom prst="rect">
            <a:avLst/>
          </a:prstGeom>
          <a:noFill/>
        </p:spPr>
        <p:txBody>
          <a:bodyPr wrap="none" rtlCol="0">
            <a:spAutoFit/>
          </a:bodyPr>
          <a:lstStyle/>
          <a:p>
            <a:r>
              <a:rPr lang="en-US" sz="1000" b="1" dirty="0"/>
              <a:t>21MAR25-Final Checks</a:t>
            </a:r>
            <a:endParaRPr lang="en-US" sz="1000" dirty="0"/>
          </a:p>
        </p:txBody>
      </p:sp>
      <p:sp>
        <p:nvSpPr>
          <p:cNvPr id="30" name="Isosceles Triangle 29">
            <a:extLst>
              <a:ext uri="{FF2B5EF4-FFF2-40B4-BE49-F238E27FC236}">
                <a16:creationId xmlns:a16="http://schemas.microsoft.com/office/drawing/2014/main" id="{39BA9AC0-2B47-5EA9-A679-1C1D02AE3981}"/>
              </a:ext>
            </a:extLst>
          </p:cNvPr>
          <p:cNvSpPr/>
          <p:nvPr/>
        </p:nvSpPr>
        <p:spPr>
          <a:xfrm>
            <a:off x="3067645" y="3872133"/>
            <a:ext cx="215917" cy="246221"/>
          </a:xfrm>
          <a:prstGeom prst="triangl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5283149-B327-DADA-EC7E-30ECE979944E}"/>
              </a:ext>
            </a:extLst>
          </p:cNvPr>
          <p:cNvSpPr txBox="1"/>
          <p:nvPr/>
        </p:nvSpPr>
        <p:spPr>
          <a:xfrm>
            <a:off x="653510" y="3872133"/>
            <a:ext cx="2494594" cy="246221"/>
          </a:xfrm>
          <a:prstGeom prst="rect">
            <a:avLst/>
          </a:prstGeom>
          <a:noFill/>
        </p:spPr>
        <p:txBody>
          <a:bodyPr wrap="none" rtlCol="0">
            <a:spAutoFit/>
          </a:bodyPr>
          <a:lstStyle/>
          <a:p>
            <a:r>
              <a:rPr lang="en-US" sz="1000" b="1" dirty="0"/>
              <a:t>Northen Warfare Challenge- 20-22FEB</a:t>
            </a:r>
          </a:p>
        </p:txBody>
      </p:sp>
      <p:sp>
        <p:nvSpPr>
          <p:cNvPr id="3" name="Oval 2">
            <a:extLst>
              <a:ext uri="{FF2B5EF4-FFF2-40B4-BE49-F238E27FC236}">
                <a16:creationId xmlns:a16="http://schemas.microsoft.com/office/drawing/2014/main" id="{D593249A-A82C-D5E2-90C0-84789C9039FC}"/>
              </a:ext>
            </a:extLst>
          </p:cNvPr>
          <p:cNvSpPr/>
          <p:nvPr/>
        </p:nvSpPr>
        <p:spPr>
          <a:xfrm>
            <a:off x="2576330" y="4181458"/>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D13F22-0692-C2E2-0241-43F03E0E7F3E}"/>
              </a:ext>
            </a:extLst>
          </p:cNvPr>
          <p:cNvSpPr txBox="1"/>
          <p:nvPr/>
        </p:nvSpPr>
        <p:spPr>
          <a:xfrm>
            <a:off x="2820747" y="4204278"/>
            <a:ext cx="2614818" cy="246221"/>
          </a:xfrm>
          <a:prstGeom prst="rect">
            <a:avLst/>
          </a:prstGeom>
          <a:noFill/>
        </p:spPr>
        <p:txBody>
          <a:bodyPr wrap="none" rtlCol="0">
            <a:spAutoFit/>
          </a:bodyPr>
          <a:lstStyle/>
          <a:p>
            <a:r>
              <a:rPr lang="en-US" sz="1000" b="1" dirty="0"/>
              <a:t>24JAN25-IPR #1- Concept of Operations</a:t>
            </a:r>
          </a:p>
        </p:txBody>
      </p:sp>
      <p:sp>
        <p:nvSpPr>
          <p:cNvPr id="15" name="Oval 14">
            <a:extLst>
              <a:ext uri="{FF2B5EF4-FFF2-40B4-BE49-F238E27FC236}">
                <a16:creationId xmlns:a16="http://schemas.microsoft.com/office/drawing/2014/main" id="{B3A4E27E-CB7B-6FC7-BB1F-BF643704D8EA}"/>
              </a:ext>
            </a:extLst>
          </p:cNvPr>
          <p:cNvSpPr/>
          <p:nvPr/>
        </p:nvSpPr>
        <p:spPr>
          <a:xfrm>
            <a:off x="2304061" y="4431900"/>
            <a:ext cx="151544" cy="16705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770699D-5D46-B8FE-85C9-B4AD9E478DE5}"/>
              </a:ext>
            </a:extLst>
          </p:cNvPr>
          <p:cNvSpPr txBox="1"/>
          <p:nvPr/>
        </p:nvSpPr>
        <p:spPr>
          <a:xfrm>
            <a:off x="2417324" y="4427059"/>
            <a:ext cx="1850186" cy="246221"/>
          </a:xfrm>
          <a:prstGeom prst="rect">
            <a:avLst/>
          </a:prstGeom>
          <a:noFill/>
        </p:spPr>
        <p:txBody>
          <a:bodyPr wrap="none" rtlCol="0">
            <a:spAutoFit/>
          </a:bodyPr>
          <a:lstStyle/>
          <a:p>
            <a:r>
              <a:rPr lang="en-US" sz="1000" dirty="0"/>
              <a:t>20JAN25- Registration Open </a:t>
            </a:r>
          </a:p>
        </p:txBody>
      </p:sp>
      <p:sp>
        <p:nvSpPr>
          <p:cNvPr id="36" name="Oval 35">
            <a:extLst>
              <a:ext uri="{FF2B5EF4-FFF2-40B4-BE49-F238E27FC236}">
                <a16:creationId xmlns:a16="http://schemas.microsoft.com/office/drawing/2014/main" id="{17CC49CC-E197-8DB2-045D-91CE1D6F14A9}"/>
              </a:ext>
            </a:extLst>
          </p:cNvPr>
          <p:cNvSpPr/>
          <p:nvPr/>
        </p:nvSpPr>
        <p:spPr>
          <a:xfrm>
            <a:off x="5543534" y="2390629"/>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6D153E3-0CD1-3855-3620-C653010503AF}"/>
              </a:ext>
            </a:extLst>
          </p:cNvPr>
          <p:cNvSpPr txBox="1"/>
          <p:nvPr/>
        </p:nvSpPr>
        <p:spPr>
          <a:xfrm>
            <a:off x="5761679" y="2364226"/>
            <a:ext cx="1228221" cy="246221"/>
          </a:xfrm>
          <a:prstGeom prst="rect">
            <a:avLst/>
          </a:prstGeom>
          <a:noFill/>
        </p:spPr>
        <p:txBody>
          <a:bodyPr wrap="none" rtlCol="0">
            <a:spAutoFit/>
          </a:bodyPr>
          <a:lstStyle/>
          <a:p>
            <a:r>
              <a:rPr lang="en-US" sz="1000" b="1" dirty="0"/>
              <a:t>07MAR25- IPR #4</a:t>
            </a:r>
          </a:p>
        </p:txBody>
      </p:sp>
      <p:sp>
        <p:nvSpPr>
          <p:cNvPr id="38" name="Oval 37">
            <a:extLst>
              <a:ext uri="{FF2B5EF4-FFF2-40B4-BE49-F238E27FC236}">
                <a16:creationId xmlns:a16="http://schemas.microsoft.com/office/drawing/2014/main" id="{C4CAF72D-A5AE-5725-EED7-476E310494A6}"/>
              </a:ext>
            </a:extLst>
          </p:cNvPr>
          <p:cNvSpPr/>
          <p:nvPr/>
        </p:nvSpPr>
        <p:spPr>
          <a:xfrm>
            <a:off x="5239058" y="2635936"/>
            <a:ext cx="151544" cy="16705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DA0B5A9-D95E-67E4-C306-778054F7604B}"/>
              </a:ext>
            </a:extLst>
          </p:cNvPr>
          <p:cNvSpPr txBox="1"/>
          <p:nvPr/>
        </p:nvSpPr>
        <p:spPr>
          <a:xfrm>
            <a:off x="5349424" y="2613452"/>
            <a:ext cx="1909497" cy="246221"/>
          </a:xfrm>
          <a:prstGeom prst="rect">
            <a:avLst/>
          </a:prstGeom>
          <a:noFill/>
        </p:spPr>
        <p:txBody>
          <a:bodyPr wrap="none" rtlCol="0">
            <a:spAutoFit/>
          </a:bodyPr>
          <a:lstStyle/>
          <a:p>
            <a:r>
              <a:rPr lang="en-US" sz="1000" dirty="0"/>
              <a:t>01MAR25- Registration closes</a:t>
            </a:r>
          </a:p>
        </p:txBody>
      </p:sp>
    </p:spTree>
    <p:extLst>
      <p:ext uri="{BB962C8B-B14F-4D97-AF65-F5344CB8AC3E}">
        <p14:creationId xmlns:p14="http://schemas.microsoft.com/office/powerpoint/2010/main" val="26281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6">
            <a:extLst>
              <a:ext uri="{FF2B5EF4-FFF2-40B4-BE49-F238E27FC236}">
                <a16:creationId xmlns:a16="http://schemas.microsoft.com/office/drawing/2014/main" id="{CA283678-0426-5D41-DEC1-CB72DCD54921}"/>
              </a:ext>
            </a:extLst>
          </p:cNvPr>
          <p:cNvSpPr txBox="1">
            <a:spLocks/>
          </p:cNvSpPr>
          <p:nvPr/>
        </p:nvSpPr>
        <p:spPr>
          <a:xfrm>
            <a:off x="240201" y="277026"/>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Event Timeline</a:t>
            </a:r>
          </a:p>
        </p:txBody>
      </p:sp>
      <p:sp>
        <p:nvSpPr>
          <p:cNvPr id="3" name="TextBox 2">
            <a:extLst>
              <a:ext uri="{FF2B5EF4-FFF2-40B4-BE49-F238E27FC236}">
                <a16:creationId xmlns:a16="http://schemas.microsoft.com/office/drawing/2014/main" id="{49C6D0FF-A201-6336-EA96-84E6A5370341}"/>
              </a:ext>
            </a:extLst>
          </p:cNvPr>
          <p:cNvSpPr txBox="1"/>
          <p:nvPr/>
        </p:nvSpPr>
        <p:spPr>
          <a:xfrm>
            <a:off x="0" y="2399926"/>
            <a:ext cx="2547991" cy="22621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rgbClr val="000000"/>
                </a:solidFill>
                <a:effectLst/>
                <a:uLnTx/>
                <a:uFillTx/>
                <a:latin typeface="Arial"/>
                <a:cs typeface="Arial"/>
                <a:sym typeface="Arial"/>
              </a:rPr>
              <a:t>27 MAR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1200- ADVON Arrives Fort Leavenworth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1200- Sign for Barracks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1300- Latrines, Golf Carts, and Tents arrive and 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1700- Lanes established, lane rehearsal begin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2000- Lane rehearsals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D91BAD03-01B4-64E2-EA5E-05B1C673F633}"/>
              </a:ext>
            </a:extLst>
          </p:cNvPr>
          <p:cNvSpPr txBox="1"/>
          <p:nvPr/>
        </p:nvSpPr>
        <p:spPr>
          <a:xfrm>
            <a:off x="2855614" y="2395697"/>
            <a:ext cx="3161016" cy="26007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rgbClr val="000000"/>
                </a:solidFill>
                <a:effectLst/>
                <a:uLnTx/>
                <a:uFillTx/>
                <a:latin typeface="Arial"/>
                <a:cs typeface="Arial"/>
                <a:sym typeface="Arial"/>
              </a:rPr>
              <a:t> 28 MAR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0900- In-processing opens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1800- In-processing closed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        - DFAC 1 open for competitors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        - Lecture Hall 1 Coaches Brief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2000- </a:t>
            </a:r>
            <a:r>
              <a:rPr lang="en-US" sz="1100" dirty="0"/>
              <a:t>TBD</a:t>
            </a:r>
            <a:r>
              <a:rPr kumimoji="0" lang="en-US" sz="1100" b="0" i="0" u="none" strike="noStrike" kern="0" cap="none" spc="0" normalizeH="0" baseline="0" noProof="0" dirty="0">
                <a:ln>
                  <a:noFill/>
                </a:ln>
                <a:solidFill>
                  <a:srgbClr val="000000"/>
                </a:solidFill>
                <a:effectLst/>
                <a:uLnTx/>
                <a:uFillTx/>
                <a:latin typeface="Arial"/>
                <a:cs typeface="Arial"/>
                <a:sym typeface="Arial"/>
              </a:rPr>
              <a:t> PMS and BDE 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1930- DFAC Closed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2100- Lecture Hall 1 and 2- Written Land Nav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1F70715-3EF9-160E-0B18-8182F0AA88AF}"/>
              </a:ext>
            </a:extLst>
          </p:cNvPr>
          <p:cNvSpPr txBox="1"/>
          <p:nvPr/>
        </p:nvSpPr>
        <p:spPr>
          <a:xfrm>
            <a:off x="6288387" y="2399926"/>
            <a:ext cx="2398413" cy="22621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rgbClr val="000000"/>
                </a:solidFill>
                <a:effectLst/>
                <a:uLnTx/>
                <a:uFillTx/>
                <a:latin typeface="Arial"/>
                <a:cs typeface="Arial"/>
                <a:sym typeface="Arial"/>
              </a:rPr>
              <a:t>29 MAR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0700- Competition begins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0830- Lane internal rotation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1000- Iteration 2 (Red, White,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1130- Lane internal rotation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1300- Iteration 3 (Red, White,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1430- Lane internal rotation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1600- End of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1700- Awards ceremony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7" name="Straight Connector 6">
            <a:extLst>
              <a:ext uri="{FF2B5EF4-FFF2-40B4-BE49-F238E27FC236}">
                <a16:creationId xmlns:a16="http://schemas.microsoft.com/office/drawing/2014/main" id="{46E5679B-D199-2B83-7929-1A301AA5DD2B}"/>
              </a:ext>
            </a:extLst>
          </p:cNvPr>
          <p:cNvCxnSpPr/>
          <p:nvPr/>
        </p:nvCxnSpPr>
        <p:spPr>
          <a:xfrm>
            <a:off x="2547991" y="1416726"/>
            <a:ext cx="0" cy="4736387"/>
          </a:xfrm>
          <a:prstGeom prst="line">
            <a:avLst/>
          </a:prstGeom>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32D0A1B9-E2A2-587F-54BC-9564177BDB7B}"/>
              </a:ext>
            </a:extLst>
          </p:cNvPr>
          <p:cNvCxnSpPr/>
          <p:nvPr/>
        </p:nvCxnSpPr>
        <p:spPr>
          <a:xfrm>
            <a:off x="6152508" y="1416726"/>
            <a:ext cx="0" cy="4736387"/>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0626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90F7A-4A6F-FA74-E8FC-578F9B15BEC4}"/>
              </a:ext>
            </a:extLst>
          </p:cNvPr>
          <p:cNvPicPr>
            <a:picLocks noChangeAspect="1"/>
          </p:cNvPicPr>
          <p:nvPr/>
        </p:nvPicPr>
        <p:blipFill>
          <a:blip r:embed="rId2"/>
          <a:stretch>
            <a:fillRect/>
          </a:stretch>
        </p:blipFill>
        <p:spPr>
          <a:xfrm>
            <a:off x="157894" y="652577"/>
            <a:ext cx="4414106" cy="5570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467855-EAAB-93B8-D5DA-CE145D1FF6CD}"/>
              </a:ext>
            </a:extLst>
          </p:cNvPr>
          <p:cNvSpPr txBox="1"/>
          <p:nvPr/>
        </p:nvSpPr>
        <p:spPr>
          <a:xfrm>
            <a:off x="4695290" y="652577"/>
            <a:ext cx="4414106" cy="3754874"/>
          </a:xfrm>
          <a:prstGeom prst="rect">
            <a:avLst/>
          </a:prstGeom>
          <a:noFill/>
        </p:spPr>
        <p:txBody>
          <a:bodyPr wrap="square" rtlCol="0">
            <a:spAutoFit/>
          </a:bodyPr>
          <a:lstStyle/>
          <a:p>
            <a:r>
              <a:rPr lang="en-US" dirty="0"/>
              <a:t>Reception Staging and Onward Integration.</a:t>
            </a:r>
          </a:p>
          <a:p>
            <a:endParaRPr lang="en-US" dirty="0"/>
          </a:p>
          <a:p>
            <a:r>
              <a:rPr lang="en-US" sz="1050" dirty="0"/>
              <a:t>Phase I- RSOI- This phase begins with the publish of the operations order. </a:t>
            </a:r>
          </a:p>
          <a:p>
            <a:r>
              <a:rPr lang="en-US" sz="1050" dirty="0"/>
              <a:t>This phase ends upon completion of the written land nav exam. </a:t>
            </a:r>
          </a:p>
          <a:p>
            <a:r>
              <a:rPr lang="en-US" sz="1050" dirty="0"/>
              <a:t>Critical to this phase is the reception of all competitors to Ft. Leavenworth. </a:t>
            </a:r>
          </a:p>
          <a:p>
            <a:r>
              <a:rPr lang="en-US" sz="1050" dirty="0"/>
              <a:t>*During this phase competitors sign up for Ranger Buddy via google</a:t>
            </a:r>
          </a:p>
          <a:p>
            <a:r>
              <a:rPr lang="en-US" sz="1050" dirty="0"/>
              <a:t>forms. </a:t>
            </a:r>
          </a:p>
          <a:p>
            <a:r>
              <a:rPr lang="en-US" sz="1050" dirty="0"/>
              <a:t>*On 28MAR25, competitors' stage at the mission training complex, </a:t>
            </a:r>
          </a:p>
          <a:p>
            <a:r>
              <a:rPr lang="en-US" sz="1050" dirty="0"/>
              <a:t>Ft. Leavenworth, KS.</a:t>
            </a:r>
          </a:p>
          <a:p>
            <a:r>
              <a:rPr lang="en-US" sz="1050" dirty="0"/>
              <a:t>* 281800MAR25, two cadets from each school in attendance receive </a:t>
            </a:r>
          </a:p>
          <a:p>
            <a:r>
              <a:rPr lang="en-US" sz="1050" dirty="0"/>
              <a:t>the coaches brief. </a:t>
            </a:r>
          </a:p>
          <a:p>
            <a:pPr marL="171450" indent="-171450">
              <a:buFont typeface="Arial" panose="020B0604020202020204" pitchFamily="34" charset="0"/>
              <a:buChar char="•"/>
            </a:pPr>
            <a:r>
              <a:rPr lang="en-US" sz="1050" dirty="0"/>
              <a:t>281900MAR25 PMS’s and 3</a:t>
            </a:r>
            <a:r>
              <a:rPr lang="en-US" sz="1050" baseline="30000" dirty="0"/>
              <a:t>rd</a:t>
            </a:r>
            <a:r>
              <a:rPr lang="en-US" sz="1050" dirty="0"/>
              <a:t> BDE CMD team conduct 3</a:t>
            </a:r>
            <a:r>
              <a:rPr lang="en-US" sz="1050" baseline="30000" dirty="0"/>
              <a:t>rd</a:t>
            </a:r>
            <a:r>
              <a:rPr lang="en-US" sz="1050" dirty="0"/>
              <a:t> BDE </a:t>
            </a:r>
          </a:p>
          <a:p>
            <a:r>
              <a:rPr lang="en-US" sz="1050" dirty="0"/>
              <a:t>Social</a:t>
            </a:r>
          </a:p>
          <a:p>
            <a:pPr marL="171450" indent="-171450">
              <a:buFont typeface="Arial" panose="020B0604020202020204" pitchFamily="34" charset="0"/>
              <a:buChar char="•"/>
            </a:pPr>
            <a:r>
              <a:rPr lang="en-US" sz="1050" dirty="0"/>
              <a:t>282000MAR25 every team receives a written land nav exam. Competitors have one hour to complete the exam. </a:t>
            </a:r>
          </a:p>
          <a:p>
            <a:pPr marL="171450" indent="-171450">
              <a:buFont typeface="Arial" panose="020B0604020202020204" pitchFamily="34" charset="0"/>
              <a:buChar char="•"/>
            </a:pPr>
            <a:endParaRPr lang="en-US" sz="1050"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E1A72764-3CA9-B2A4-9168-C27DFFB4C69C}"/>
              </a:ext>
            </a:extLst>
          </p:cNvPr>
          <p:cNvSpPr/>
          <p:nvPr/>
        </p:nvSpPr>
        <p:spPr>
          <a:xfrm rot="210643">
            <a:off x="1047963" y="1510302"/>
            <a:ext cx="780836" cy="1222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24E276-BFFE-D02A-6330-2B60CEBFA74B}"/>
              </a:ext>
            </a:extLst>
          </p:cNvPr>
          <p:cNvSpPr txBox="1"/>
          <p:nvPr/>
        </p:nvSpPr>
        <p:spPr>
          <a:xfrm>
            <a:off x="1129642" y="1998503"/>
            <a:ext cx="617477" cy="246221"/>
          </a:xfrm>
          <a:prstGeom prst="rect">
            <a:avLst/>
          </a:prstGeom>
          <a:solidFill>
            <a:schemeClr val="bg1"/>
          </a:solidFill>
          <a:ln>
            <a:solidFill>
              <a:schemeClr val="bg2"/>
            </a:solidFill>
          </a:ln>
        </p:spPr>
        <p:txBody>
          <a:bodyPr wrap="none" rtlCol="0">
            <a:spAutoFit/>
          </a:bodyPr>
          <a:lstStyle/>
          <a:p>
            <a:r>
              <a:rPr lang="en-US" sz="1000" dirty="0"/>
              <a:t>Parking</a:t>
            </a:r>
          </a:p>
        </p:txBody>
      </p:sp>
      <p:sp>
        <p:nvSpPr>
          <p:cNvPr id="6" name="Rectangle 5">
            <a:extLst>
              <a:ext uri="{FF2B5EF4-FFF2-40B4-BE49-F238E27FC236}">
                <a16:creationId xmlns:a16="http://schemas.microsoft.com/office/drawing/2014/main" id="{ACB8091A-1657-913F-2BBA-2C6B2E46A4E5}"/>
              </a:ext>
            </a:extLst>
          </p:cNvPr>
          <p:cNvSpPr/>
          <p:nvPr/>
        </p:nvSpPr>
        <p:spPr>
          <a:xfrm>
            <a:off x="1438380" y="2755688"/>
            <a:ext cx="427121" cy="58341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9BA107-E65C-7C86-E04A-74257A2A9DED}"/>
              </a:ext>
            </a:extLst>
          </p:cNvPr>
          <p:cNvSpPr/>
          <p:nvPr/>
        </p:nvSpPr>
        <p:spPr>
          <a:xfrm rot="20899178" flipV="1">
            <a:off x="1045589" y="3765257"/>
            <a:ext cx="266974" cy="15069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F84466-E589-1BE6-DB33-9387D56BE67B}"/>
              </a:ext>
            </a:extLst>
          </p:cNvPr>
          <p:cNvSpPr/>
          <p:nvPr/>
        </p:nvSpPr>
        <p:spPr>
          <a:xfrm rot="15400405" flipV="1">
            <a:off x="1149679" y="3539173"/>
            <a:ext cx="266974" cy="15069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0E156D-B025-E492-B8B6-C14091DEBA93}"/>
              </a:ext>
            </a:extLst>
          </p:cNvPr>
          <p:cNvSpPr/>
          <p:nvPr/>
        </p:nvSpPr>
        <p:spPr>
          <a:xfrm rot="20899178" flipV="1">
            <a:off x="1168879" y="3842714"/>
            <a:ext cx="266974" cy="15069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7D081F-39F6-1A71-5E6C-9C7C4A7782D2}"/>
              </a:ext>
            </a:extLst>
          </p:cNvPr>
          <p:cNvSpPr txBox="1"/>
          <p:nvPr/>
        </p:nvSpPr>
        <p:spPr>
          <a:xfrm>
            <a:off x="1865501" y="2924284"/>
            <a:ext cx="689612" cy="246221"/>
          </a:xfrm>
          <a:prstGeom prst="rect">
            <a:avLst/>
          </a:prstGeom>
          <a:solidFill>
            <a:schemeClr val="bg1"/>
          </a:solidFill>
          <a:ln>
            <a:solidFill>
              <a:schemeClr val="bg2"/>
            </a:solidFill>
          </a:ln>
        </p:spPr>
        <p:txBody>
          <a:bodyPr wrap="none" rtlCol="0">
            <a:spAutoFit/>
          </a:bodyPr>
          <a:lstStyle/>
          <a:p>
            <a:r>
              <a:rPr lang="en-US" sz="1000" dirty="0"/>
              <a:t>Barracks</a:t>
            </a:r>
          </a:p>
        </p:txBody>
      </p:sp>
      <p:sp>
        <p:nvSpPr>
          <p:cNvPr id="11" name="TextBox 10">
            <a:extLst>
              <a:ext uri="{FF2B5EF4-FFF2-40B4-BE49-F238E27FC236}">
                <a16:creationId xmlns:a16="http://schemas.microsoft.com/office/drawing/2014/main" id="{28F0202D-B6B6-D23B-4CC1-482FA778B899}"/>
              </a:ext>
            </a:extLst>
          </p:cNvPr>
          <p:cNvSpPr txBox="1"/>
          <p:nvPr/>
        </p:nvSpPr>
        <p:spPr>
          <a:xfrm>
            <a:off x="1438380" y="3372531"/>
            <a:ext cx="1067921" cy="246221"/>
          </a:xfrm>
          <a:prstGeom prst="rect">
            <a:avLst/>
          </a:prstGeom>
          <a:solidFill>
            <a:schemeClr val="bg1"/>
          </a:solidFill>
          <a:ln>
            <a:solidFill>
              <a:schemeClr val="bg2"/>
            </a:solidFill>
          </a:ln>
        </p:spPr>
        <p:txBody>
          <a:bodyPr wrap="none" rtlCol="0">
            <a:spAutoFit/>
          </a:bodyPr>
          <a:lstStyle/>
          <a:p>
            <a:r>
              <a:rPr lang="en-US" sz="1000" dirty="0"/>
              <a:t>Lecture 1 and 2</a:t>
            </a:r>
          </a:p>
        </p:txBody>
      </p:sp>
      <p:sp>
        <p:nvSpPr>
          <p:cNvPr id="12" name="TextBox 11">
            <a:extLst>
              <a:ext uri="{FF2B5EF4-FFF2-40B4-BE49-F238E27FC236}">
                <a16:creationId xmlns:a16="http://schemas.microsoft.com/office/drawing/2014/main" id="{9AAF2D6F-34A3-9B95-52BB-2B3503A6CA56}"/>
              </a:ext>
            </a:extLst>
          </p:cNvPr>
          <p:cNvSpPr txBox="1"/>
          <p:nvPr/>
        </p:nvSpPr>
        <p:spPr>
          <a:xfrm>
            <a:off x="1520999" y="3895766"/>
            <a:ext cx="639919" cy="246221"/>
          </a:xfrm>
          <a:prstGeom prst="rect">
            <a:avLst/>
          </a:prstGeom>
          <a:solidFill>
            <a:schemeClr val="bg1"/>
          </a:solidFill>
          <a:ln>
            <a:solidFill>
              <a:schemeClr val="bg2"/>
            </a:solidFill>
          </a:ln>
        </p:spPr>
        <p:txBody>
          <a:bodyPr wrap="none" rtlCol="0">
            <a:spAutoFit/>
          </a:bodyPr>
          <a:lstStyle/>
          <a:p>
            <a:r>
              <a:rPr lang="en-US" sz="1000" dirty="0"/>
              <a:t>DFAC 2</a:t>
            </a:r>
          </a:p>
        </p:txBody>
      </p:sp>
      <p:sp>
        <p:nvSpPr>
          <p:cNvPr id="13" name="TextBox 12">
            <a:extLst>
              <a:ext uri="{FF2B5EF4-FFF2-40B4-BE49-F238E27FC236}">
                <a16:creationId xmlns:a16="http://schemas.microsoft.com/office/drawing/2014/main" id="{F07D6FC3-69F8-B91C-3814-A793440100C4}"/>
              </a:ext>
            </a:extLst>
          </p:cNvPr>
          <p:cNvSpPr txBox="1"/>
          <p:nvPr/>
        </p:nvSpPr>
        <p:spPr>
          <a:xfrm>
            <a:off x="393179" y="3590652"/>
            <a:ext cx="639919" cy="246221"/>
          </a:xfrm>
          <a:prstGeom prst="rect">
            <a:avLst/>
          </a:prstGeom>
          <a:solidFill>
            <a:schemeClr val="bg1"/>
          </a:solidFill>
          <a:ln>
            <a:solidFill>
              <a:schemeClr val="bg2"/>
            </a:solidFill>
          </a:ln>
        </p:spPr>
        <p:txBody>
          <a:bodyPr wrap="none" rtlCol="0">
            <a:spAutoFit/>
          </a:bodyPr>
          <a:lstStyle/>
          <a:p>
            <a:r>
              <a:rPr lang="en-US" sz="1000" dirty="0"/>
              <a:t>DFAC 1</a:t>
            </a:r>
          </a:p>
        </p:txBody>
      </p:sp>
    </p:spTree>
    <p:extLst>
      <p:ext uri="{BB962C8B-B14F-4D97-AF65-F5344CB8AC3E}">
        <p14:creationId xmlns:p14="http://schemas.microsoft.com/office/powerpoint/2010/main" val="400694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0C637-8F27-D65D-392B-5E76F8792F68}"/>
              </a:ext>
            </a:extLst>
          </p:cNvPr>
          <p:cNvSpPr txBox="1"/>
          <p:nvPr/>
        </p:nvSpPr>
        <p:spPr>
          <a:xfrm>
            <a:off x="2903113" y="3121223"/>
            <a:ext cx="3337773" cy="307777"/>
          </a:xfrm>
          <a:prstGeom prst="rect">
            <a:avLst/>
          </a:prstGeom>
          <a:noFill/>
        </p:spPr>
        <p:txBody>
          <a:bodyPr wrap="none" rtlCol="0">
            <a:spAutoFit/>
          </a:bodyPr>
          <a:lstStyle/>
          <a:p>
            <a:r>
              <a:rPr lang="en-US" dirty="0"/>
              <a:t>Insert Map of Mission Training Complex</a:t>
            </a:r>
          </a:p>
        </p:txBody>
      </p:sp>
    </p:spTree>
    <p:extLst>
      <p:ext uri="{BB962C8B-B14F-4D97-AF65-F5344CB8AC3E}">
        <p14:creationId xmlns:p14="http://schemas.microsoft.com/office/powerpoint/2010/main" val="293131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81243"/>
            <a:ext cx="8229600" cy="1139700"/>
          </a:xfrm>
          <a:prstGeom prst="rect">
            <a:avLst/>
          </a:prstGeom>
        </p:spPr>
        <p:txBody>
          <a:bodyPr lIns="91425" tIns="91425" rIns="91425" bIns="91425" anchor="ctr" anchorCtr="1">
            <a:noAutofit/>
          </a:bodyPr>
          <a:lstStyle/>
          <a:p>
            <a:pPr lvl="0" rtl="0">
              <a:spcBef>
                <a:spcPts val="0"/>
              </a:spcBef>
              <a:buNone/>
            </a:pPr>
            <a:r>
              <a:rPr lang="en-US" sz="2800" b="1" dirty="0"/>
              <a:t>Color Lane Tasks</a:t>
            </a:r>
          </a:p>
        </p:txBody>
      </p:sp>
      <p:sp>
        <p:nvSpPr>
          <p:cNvPr id="339" name="Shape 339"/>
          <p:cNvSpPr txBox="1">
            <a:spLocks noGrp="1"/>
          </p:cNvSpPr>
          <p:nvPr>
            <p:ph type="body" idx="1"/>
          </p:nvPr>
        </p:nvSpPr>
        <p:spPr>
          <a:xfrm>
            <a:off x="4241041" y="3883335"/>
            <a:ext cx="4733066" cy="2250337"/>
          </a:xfrm>
          <a:prstGeom prst="rect">
            <a:avLst/>
          </a:prstGeom>
          <a:ln w="28575">
            <a:solidFill>
              <a:schemeClr val="bg2"/>
            </a:solidFill>
          </a:ln>
        </p:spPr>
        <p:txBody>
          <a:bodyPr lIns="91425" tIns="91425" rIns="91425" bIns="91425" anchor="t" anchorCtr="0">
            <a:noAutofit/>
          </a:bodyPr>
          <a:lstStyle/>
          <a:p>
            <a:pPr marL="228600" lvl="0" indent="0" rtl="0">
              <a:spcBef>
                <a:spcPts val="0"/>
              </a:spcBef>
              <a:buClr>
                <a:schemeClr val="dk1"/>
              </a:buClr>
              <a:buNone/>
            </a:pPr>
            <a:r>
              <a:rPr lang="en-US" sz="1100" b="1" dirty="0">
                <a:solidFill>
                  <a:schemeClr val="dk1"/>
                </a:solidFill>
              </a:rPr>
              <a:t>PH II- Execution (</a:t>
            </a:r>
            <a:r>
              <a:rPr lang="en-US" sz="850" b="1" dirty="0">
                <a:solidFill>
                  <a:schemeClr val="dk1"/>
                </a:solidFill>
              </a:rPr>
              <a:t>Tactical Lanes) During this phase, Cadets divide amongst the three color lanes. Each lane will have 5 stations with up to 30 teams competing. Competitors have 1.5 hours to execute all tasks at the lanes. </a:t>
            </a:r>
          </a:p>
          <a:p>
            <a:pPr marL="228600" lvl="0" indent="0" rtl="0">
              <a:spcBef>
                <a:spcPts val="0"/>
              </a:spcBef>
              <a:buClr>
                <a:schemeClr val="dk1"/>
              </a:buClr>
              <a:buNone/>
            </a:pPr>
            <a:endParaRPr lang="en-US" sz="850" b="1" dirty="0">
              <a:solidFill>
                <a:schemeClr val="dk1"/>
              </a:solidFill>
            </a:endParaRPr>
          </a:p>
          <a:p>
            <a:pPr marL="227013" lvl="2" indent="173038" defTabSz="544513" fontAlgn="base">
              <a:tabLst>
                <a:tab pos="228600" algn="l"/>
                <a:tab pos="514350" algn="l"/>
                <a:tab pos="685800" algn="l"/>
              </a:tabLst>
            </a:pPr>
            <a:r>
              <a:rPr lang="en-US" sz="800" b="1" dirty="0">
                <a:solidFill>
                  <a:srgbClr val="FF0000"/>
                </a:solidFill>
                <a:latin typeface="Arial" panose="020B0604020202020204" pitchFamily="34" charset="0"/>
                <a:ea typeface="Arial" panose="020B0604020202020204" pitchFamily="34" charset="0"/>
              </a:rPr>
              <a:t>Red Lanes</a:t>
            </a:r>
            <a:r>
              <a:rPr lang="en-US" sz="800" dirty="0">
                <a:latin typeface="Arial" panose="020B0604020202020204" pitchFamily="34" charset="0"/>
                <a:ea typeface="Arial" panose="020B0604020202020204" pitchFamily="34" charset="0"/>
              </a:rPr>
              <a:t>: Cadets complete five tasks at stations during this sub phase and a 4-mile road march. 1. M240, 2. M249, and 3. M4, all weapons assembly, disassembly, functions check. 4. Hand grenade identification, and 5. Hand Grenade Employment. </a:t>
            </a:r>
          </a:p>
          <a:p>
            <a:pPr marL="914400" lvl="2" defTabSz="544513" fontAlgn="base">
              <a:tabLst>
                <a:tab pos="228600" algn="l"/>
                <a:tab pos="514350" algn="l"/>
                <a:tab pos="685800" algn="l"/>
              </a:tabLst>
            </a:pPr>
            <a:endParaRPr lang="en-US" sz="800" dirty="0">
              <a:latin typeface="Arial" panose="020B0604020202020204" pitchFamily="34" charset="0"/>
              <a:ea typeface="Arial" panose="020B0604020202020204" pitchFamily="34" charset="0"/>
            </a:endParaRPr>
          </a:p>
          <a:p>
            <a:pPr marL="227013" lvl="2" indent="173038" defTabSz="544513" fontAlgn="base">
              <a:tabLst>
                <a:tab pos="228600" algn="l"/>
                <a:tab pos="514350" algn="l"/>
                <a:tab pos="685800" algn="l"/>
              </a:tabLst>
            </a:pPr>
            <a:r>
              <a:rPr lang="en-US" sz="800" b="1" dirty="0">
                <a:solidFill>
                  <a:srgbClr val="0606BA"/>
                </a:solidFill>
                <a:latin typeface="Arial" panose="020B0604020202020204" pitchFamily="34" charset="0"/>
                <a:ea typeface="Arial" panose="020B0604020202020204" pitchFamily="34" charset="0"/>
              </a:rPr>
              <a:t>Blue Lanes</a:t>
            </a:r>
            <a:r>
              <a:rPr lang="en-US" sz="800" dirty="0">
                <a:solidFill>
                  <a:srgbClr val="0606BA"/>
                </a:solidFill>
                <a:latin typeface="Arial" panose="020B0604020202020204" pitchFamily="34" charset="0"/>
                <a:ea typeface="Arial" panose="020B0604020202020204" pitchFamily="34" charset="0"/>
              </a:rPr>
              <a:t>: </a:t>
            </a:r>
            <a:r>
              <a:rPr lang="en-US" sz="800" dirty="0">
                <a:solidFill>
                  <a:schemeClr val="tx1"/>
                </a:solidFill>
                <a:latin typeface="Arial" panose="020B0604020202020204" pitchFamily="34" charset="0"/>
                <a:ea typeface="Arial" panose="020B0604020202020204" pitchFamily="34" charset="0"/>
              </a:rPr>
              <a:t>Cadets complete five tasks at stations during this sub phase and a 4-mile road march. 1 Call for Fire, 2/3. Spot Report/ put into operation SINGARS, 4. Tie a Swiss Rappel Seat, 5. Move under direct fire.</a:t>
            </a:r>
          </a:p>
          <a:p>
            <a:pPr marL="914400"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marL="227013" lvl="2" indent="173038" defTabSz="544513" fontAlgn="base">
              <a:tabLst>
                <a:tab pos="228600" algn="l"/>
                <a:tab pos="514350" algn="l"/>
                <a:tab pos="685800" algn="l"/>
              </a:tabLst>
            </a:pPr>
            <a:r>
              <a:rPr lang="en-US" sz="800" b="1" dirty="0">
                <a:solidFill>
                  <a:schemeClr val="tx1"/>
                </a:solidFill>
                <a:latin typeface="Arial" panose="020B0604020202020204" pitchFamily="34" charset="0"/>
                <a:ea typeface="Arial" panose="020B0604020202020204" pitchFamily="34" charset="0"/>
              </a:rPr>
              <a:t>White Lane</a:t>
            </a:r>
            <a:r>
              <a:rPr lang="en-US" sz="800" dirty="0">
                <a:solidFill>
                  <a:schemeClr val="tx1"/>
                </a:solidFill>
                <a:latin typeface="Arial" panose="020B0604020202020204" pitchFamily="34" charset="0"/>
                <a:ea typeface="Arial" panose="020B0604020202020204" pitchFamily="34" charset="0"/>
              </a:rPr>
              <a:t>: Cadets complete five tasks at stations during this sub phase and a 4-mile road march. 1. Perform first aid of a fracture, 2. control bleeding, 3. perform first aid to prevent and control shock, 4/ 5 Care under fire. </a:t>
            </a:r>
          </a:p>
          <a:p>
            <a:pPr marL="228600" lvl="0" indent="0" rtl="0">
              <a:spcBef>
                <a:spcPts val="0"/>
              </a:spcBef>
              <a:buClr>
                <a:schemeClr val="dk1"/>
              </a:buClr>
              <a:buNone/>
            </a:pPr>
            <a:endParaRPr lang="en-US" sz="1100" b="1" dirty="0">
              <a:solidFill>
                <a:schemeClr val="dk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11940225"/>
              </p:ext>
            </p:extLst>
          </p:nvPr>
        </p:nvGraphicFramePr>
        <p:xfrm>
          <a:off x="124407" y="988666"/>
          <a:ext cx="4063347" cy="4574433"/>
        </p:xfrm>
        <a:graphic>
          <a:graphicData uri="http://schemas.openxmlformats.org/drawingml/2006/table">
            <a:tbl>
              <a:tblPr firstRow="1" bandRow="1">
                <a:tableStyleId>{927B32E3-C768-419E-BEBE-57992F0B5CCF}</a:tableStyleId>
              </a:tblPr>
              <a:tblGrid>
                <a:gridCol w="1354449">
                  <a:extLst>
                    <a:ext uri="{9D8B030D-6E8A-4147-A177-3AD203B41FA5}">
                      <a16:colId xmlns:a16="http://schemas.microsoft.com/office/drawing/2014/main" val="20000"/>
                    </a:ext>
                  </a:extLst>
                </a:gridCol>
                <a:gridCol w="1354449">
                  <a:extLst>
                    <a:ext uri="{9D8B030D-6E8A-4147-A177-3AD203B41FA5}">
                      <a16:colId xmlns:a16="http://schemas.microsoft.com/office/drawing/2014/main" val="20001"/>
                    </a:ext>
                  </a:extLst>
                </a:gridCol>
                <a:gridCol w="1354449">
                  <a:extLst>
                    <a:ext uri="{9D8B030D-6E8A-4147-A177-3AD203B41FA5}">
                      <a16:colId xmlns:a16="http://schemas.microsoft.com/office/drawing/2014/main" val="20002"/>
                    </a:ext>
                  </a:extLst>
                </a:gridCol>
              </a:tblGrid>
              <a:tr h="1026163">
                <a:tc>
                  <a:txBody>
                    <a:bodyPr/>
                    <a:lstStyle/>
                    <a:p>
                      <a:pPr algn="ctr"/>
                      <a:r>
                        <a:rPr lang="en-US" sz="1050" b="1" u="sng" dirty="0">
                          <a:solidFill>
                            <a:schemeClr val="tx1"/>
                          </a:solidFill>
                          <a:latin typeface="+mn-lt"/>
                        </a:rPr>
                        <a:t>Red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Maintain M240</a:t>
                      </a:r>
                    </a:p>
                    <a:p>
                      <a:pPr algn="ctr"/>
                      <a:endParaRPr lang="en-US" sz="1050" b="1" u="sng"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u="sng" dirty="0">
                          <a:solidFill>
                            <a:schemeClr val="tx1"/>
                          </a:solidFill>
                          <a:latin typeface="+mn-lt"/>
                        </a:rPr>
                        <a:t>White Lane </a:t>
                      </a:r>
                    </a:p>
                    <a:p>
                      <a:pPr algn="ctr"/>
                      <a:endParaRPr lang="en-US" sz="1050" b="1" u="sng" dirty="0">
                        <a:solidFill>
                          <a:schemeClr val="tx1"/>
                        </a:solidFill>
                        <a:latin typeface="+mn-lt"/>
                      </a:endParaRPr>
                    </a:p>
                    <a:p>
                      <a:pPr algn="ctr"/>
                      <a:r>
                        <a:rPr lang="en-US" sz="1050" b="0" u="none" dirty="0">
                          <a:solidFill>
                            <a:schemeClr val="tx1"/>
                          </a:solidFill>
                          <a:latin typeface="+mn-lt"/>
                        </a:rPr>
                        <a:t>Perform First Aid for a Suspected Fracture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u="sng" dirty="0">
                          <a:solidFill>
                            <a:schemeClr val="tx1"/>
                          </a:solidFill>
                          <a:latin typeface="+mn-lt"/>
                        </a:rPr>
                        <a:t>Blue Lane</a:t>
                      </a:r>
                      <a:r>
                        <a:rPr lang="en-US" sz="1050" u="sng" baseline="0" dirty="0">
                          <a:solidFill>
                            <a:schemeClr val="tx1"/>
                          </a:solidFill>
                          <a:latin typeface="+mn-lt"/>
                        </a:rPr>
                        <a:t> </a:t>
                      </a:r>
                    </a:p>
                    <a:p>
                      <a:pPr algn="ctr"/>
                      <a:endParaRPr lang="en-US" sz="1050" u="sng"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mn-lt"/>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mn-lt"/>
                          <a:ea typeface="Calibri"/>
                          <a:cs typeface="Calibri"/>
                          <a:sym typeface="Arial"/>
                        </a:rPr>
                        <a:t>Call for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24115">
                <a:tc>
                  <a:txBody>
                    <a:bodyPr/>
                    <a:lstStyle/>
                    <a:p>
                      <a:pPr algn="ctr"/>
                      <a:endParaRPr lang="en-US" sz="1050" dirty="0">
                        <a:solidFill>
                          <a:schemeClr val="tx1"/>
                        </a:solidFill>
                        <a:latin typeface="+mn-lt"/>
                      </a:endParaRPr>
                    </a:p>
                    <a:p>
                      <a:pPr algn="ctr"/>
                      <a:r>
                        <a:rPr lang="en-US" sz="1050" dirty="0">
                          <a:solidFill>
                            <a:schemeClr val="tx1"/>
                          </a:solidFill>
                          <a:latin typeface="+mn-lt"/>
                        </a:rPr>
                        <a:t>Maintain 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dirty="0">
                          <a:solidFill>
                            <a:schemeClr val="tx1"/>
                          </a:solidFill>
                          <a:latin typeface="+mn-lt"/>
                        </a:rPr>
                        <a:t>Control Bleeding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mn-lt"/>
                          <a:ea typeface="Calibri"/>
                          <a:cs typeface="Calibri"/>
                          <a:sym typeface="Arial"/>
                        </a:rPr>
                        <a:t>Knots Lane</a:t>
                      </a:r>
                    </a:p>
                    <a:p>
                      <a:pPr algn="ctr"/>
                      <a:endParaRPr lang="en-US" sz="105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15682">
                <a:tc>
                  <a:txBody>
                    <a:bodyPr/>
                    <a:lstStyle/>
                    <a:p>
                      <a:pPr algn="ctr"/>
                      <a:endParaRPr lang="en-US" sz="1050" dirty="0">
                        <a:solidFill>
                          <a:schemeClr val="tx1"/>
                        </a:solidFill>
                        <a:latin typeface="+mn-lt"/>
                      </a:endParaRPr>
                    </a:p>
                    <a:p>
                      <a:pPr algn="ctr"/>
                      <a:r>
                        <a:rPr lang="en-US" sz="1050" dirty="0">
                          <a:solidFill>
                            <a:schemeClr val="tx1"/>
                          </a:solidFill>
                          <a:latin typeface="+mn-lt"/>
                        </a:rPr>
                        <a:t>Maintain M249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dirty="0">
                          <a:solidFill>
                            <a:schemeClr val="tx1"/>
                          </a:solidFill>
                          <a:latin typeface="+mn-lt"/>
                        </a:rPr>
                        <a:t>Perform First Aid to Prevent or Control Shock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Spot Report</a:t>
                      </a:r>
                    </a:p>
                    <a:p>
                      <a:pPr algn="ctr"/>
                      <a:endParaRPr lang="en-US" sz="1050" b="0"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15682">
                <a:tc>
                  <a:txBody>
                    <a:bodyPr/>
                    <a:lstStyle/>
                    <a:p>
                      <a:pPr algn="ctr"/>
                      <a:endParaRPr lang="en-US" sz="105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Identify Hand Grenades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endParaRPr lang="en-US" sz="1050" dirty="0">
                        <a:solidFill>
                          <a:schemeClr val="tx1"/>
                        </a:solidFill>
                        <a:latin typeface="+mn-lt"/>
                      </a:endParaRPr>
                    </a:p>
                    <a:p>
                      <a:pPr algn="ctr"/>
                      <a:r>
                        <a:rPr lang="en-US" sz="1050" dirty="0">
                          <a:solidFill>
                            <a:schemeClr val="tx1"/>
                          </a:solidFill>
                          <a:latin typeface="+mn-lt"/>
                        </a:rPr>
                        <a:t>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b="0" i="0" u="none" strike="noStrike" cap="none" dirty="0">
                          <a:solidFill>
                            <a:schemeClr val="tx1"/>
                          </a:solidFill>
                          <a:latin typeface="Calibri"/>
                          <a:ea typeface="Calibri"/>
                          <a:cs typeface="Calibri"/>
                          <a:sym typeface="Arial"/>
                        </a:rPr>
                        <a:t>*AESIP Radio (in conjunction with SPOT Report) </a:t>
                      </a:r>
                      <a:endParaRPr lang="en-US" sz="105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92791">
                <a:tc>
                  <a:txBody>
                    <a:bodyPr/>
                    <a:lstStyle/>
                    <a:p>
                      <a:pPr algn="ctr"/>
                      <a:endParaRPr lang="en-US" sz="1050"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Employ Hand Grenades</a:t>
                      </a:r>
                    </a:p>
                    <a:p>
                      <a:pPr algn="ctr"/>
                      <a:endParaRPr lang="en-US" sz="105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b="0" i="0" u="none" strike="noStrike" cap="none" dirty="0">
                          <a:solidFill>
                            <a:schemeClr val="tx1"/>
                          </a:solidFill>
                          <a:latin typeface="+mn-lt"/>
                          <a:ea typeface="Calibri"/>
                          <a:cs typeface="Calibri"/>
                          <a:sym typeface="Arial"/>
                        </a:rPr>
                        <a:t>*Request MEDEVAC (in conjunction with 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endParaRPr lang="en-US" sz="1050" dirty="0">
                        <a:solidFill>
                          <a:schemeClr val="tx1"/>
                        </a:solidFill>
                        <a:latin typeface="+mn-lt"/>
                      </a:endParaRPr>
                    </a:p>
                    <a:p>
                      <a:pPr algn="ctr"/>
                      <a:r>
                        <a:rPr lang="en-US" sz="1050" dirty="0">
                          <a:solidFill>
                            <a:schemeClr val="tx1"/>
                          </a:solidFill>
                          <a:latin typeface="+mn-lt"/>
                        </a:rPr>
                        <a:t>Move under direct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8" name="TextBox 17"/>
          <p:cNvSpPr txBox="1"/>
          <p:nvPr/>
        </p:nvSpPr>
        <p:spPr>
          <a:xfrm>
            <a:off x="-48109" y="6666518"/>
            <a:ext cx="2436078" cy="246221"/>
          </a:xfrm>
          <a:prstGeom prst="rect">
            <a:avLst/>
          </a:prstGeom>
          <a:noFill/>
        </p:spPr>
        <p:txBody>
          <a:bodyPr wrap="square" rtlCol="0">
            <a:spAutoFit/>
          </a:bodyPr>
          <a:lstStyle/>
          <a:p>
            <a:pPr eaLnBrk="0" fontAlgn="base" hangingPunct="0">
              <a:spcBef>
                <a:spcPct val="0"/>
              </a:spcBef>
              <a:spcAft>
                <a:spcPct val="0"/>
              </a:spcAft>
            </a:pPr>
            <a:r>
              <a:rPr lang="en-US" sz="1000" b="1" dirty="0">
                <a:solidFill>
                  <a:srgbClr val="5C5674"/>
                </a:solidFill>
                <a:latin typeface="Calibri" panose="020F0502020204030204" pitchFamily="34" charset="0"/>
                <a:cs typeface="Calibri" panose="020F0502020204030204" pitchFamily="34" charset="0"/>
              </a:rPr>
              <a:t>As of 07 APR 22</a:t>
            </a:r>
          </a:p>
        </p:txBody>
      </p:sp>
      <p:sp>
        <p:nvSpPr>
          <p:cNvPr id="19" name="TextBox 18"/>
          <p:cNvSpPr txBox="1"/>
          <p:nvPr/>
        </p:nvSpPr>
        <p:spPr>
          <a:xfrm>
            <a:off x="8797636" y="6562519"/>
            <a:ext cx="352942"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5C5674"/>
                </a:solidFill>
                <a:latin typeface="Calibri" panose="020F0502020204030204" pitchFamily="34" charset="0"/>
                <a:cs typeface="Calibri" panose="020F0502020204030204" pitchFamily="34" charset="0"/>
              </a:rPr>
              <a:t>23</a:t>
            </a:r>
          </a:p>
        </p:txBody>
      </p:sp>
      <p:pic>
        <p:nvPicPr>
          <p:cNvPr id="4" name="Picture 3">
            <a:extLst>
              <a:ext uri="{FF2B5EF4-FFF2-40B4-BE49-F238E27FC236}">
                <a16:creationId xmlns:a16="http://schemas.microsoft.com/office/drawing/2014/main" id="{B4B1A95F-8B78-B851-D035-F7534C5F1637}"/>
              </a:ext>
            </a:extLst>
          </p:cNvPr>
          <p:cNvPicPr>
            <a:picLocks noChangeAspect="1"/>
          </p:cNvPicPr>
          <p:nvPr/>
        </p:nvPicPr>
        <p:blipFill>
          <a:blip r:embed="rId3"/>
          <a:stretch>
            <a:fillRect/>
          </a:stretch>
        </p:blipFill>
        <p:spPr>
          <a:xfrm>
            <a:off x="4956248" y="988666"/>
            <a:ext cx="3324236" cy="2809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7939FD8-D31B-CC98-D795-F4DE995A105E}"/>
              </a:ext>
            </a:extLst>
          </p:cNvPr>
          <p:cNvSpPr/>
          <p:nvPr/>
        </p:nvSpPr>
        <p:spPr>
          <a:xfrm rot="19800625">
            <a:off x="6509194" y="1379876"/>
            <a:ext cx="387401" cy="8465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280E41-34AB-4971-09F8-13FFE8C8AE28}"/>
              </a:ext>
            </a:extLst>
          </p:cNvPr>
          <p:cNvSpPr/>
          <p:nvPr/>
        </p:nvSpPr>
        <p:spPr>
          <a:xfrm rot="19800625">
            <a:off x="6102877" y="1594300"/>
            <a:ext cx="387401" cy="846577"/>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4E76EA-7316-0270-68F0-7219297981DB}"/>
              </a:ext>
            </a:extLst>
          </p:cNvPr>
          <p:cNvSpPr/>
          <p:nvPr/>
        </p:nvSpPr>
        <p:spPr>
          <a:xfrm rot="14355625">
            <a:off x="6893763" y="2850395"/>
            <a:ext cx="387401" cy="7272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626C3-630F-BE6E-3834-1FC21028DF66}"/>
              </a:ext>
            </a:extLst>
          </p:cNvPr>
          <p:cNvSpPr/>
          <p:nvPr/>
        </p:nvSpPr>
        <p:spPr>
          <a:xfrm rot="19739755">
            <a:off x="6388772" y="2537655"/>
            <a:ext cx="299339" cy="608044"/>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924AB5-75BB-F1DA-3EBE-789D1D4495F9}"/>
              </a:ext>
            </a:extLst>
          </p:cNvPr>
          <p:cNvSpPr txBox="1"/>
          <p:nvPr/>
        </p:nvSpPr>
        <p:spPr>
          <a:xfrm>
            <a:off x="6422968" y="1669970"/>
            <a:ext cx="617477" cy="200055"/>
          </a:xfrm>
          <a:prstGeom prst="rect">
            <a:avLst/>
          </a:prstGeom>
          <a:solidFill>
            <a:schemeClr val="bg1"/>
          </a:solidFill>
          <a:ln>
            <a:solidFill>
              <a:schemeClr val="tx1"/>
            </a:solidFill>
          </a:ln>
        </p:spPr>
        <p:txBody>
          <a:bodyPr wrap="none" rtlCol="0">
            <a:spAutoFit/>
          </a:bodyPr>
          <a:lstStyle/>
          <a:p>
            <a:r>
              <a:rPr lang="en-US" sz="700" dirty="0"/>
              <a:t>Red Lanes</a:t>
            </a:r>
          </a:p>
        </p:txBody>
      </p:sp>
      <p:sp>
        <p:nvSpPr>
          <p:cNvPr id="11" name="TextBox 10">
            <a:extLst>
              <a:ext uri="{FF2B5EF4-FFF2-40B4-BE49-F238E27FC236}">
                <a16:creationId xmlns:a16="http://schemas.microsoft.com/office/drawing/2014/main" id="{941D7722-0654-0C99-BEFC-68CA65BB8A61}"/>
              </a:ext>
            </a:extLst>
          </p:cNvPr>
          <p:cNvSpPr txBox="1"/>
          <p:nvPr/>
        </p:nvSpPr>
        <p:spPr>
          <a:xfrm>
            <a:off x="5976853" y="1928311"/>
            <a:ext cx="631904" cy="200055"/>
          </a:xfrm>
          <a:prstGeom prst="rect">
            <a:avLst/>
          </a:prstGeom>
          <a:solidFill>
            <a:schemeClr val="bg1"/>
          </a:solidFill>
          <a:ln>
            <a:solidFill>
              <a:schemeClr val="tx1"/>
            </a:solidFill>
          </a:ln>
        </p:spPr>
        <p:txBody>
          <a:bodyPr wrap="none" rtlCol="0">
            <a:spAutoFit/>
          </a:bodyPr>
          <a:lstStyle/>
          <a:p>
            <a:r>
              <a:rPr lang="en-US" sz="700" dirty="0"/>
              <a:t>Blue Lanes</a:t>
            </a:r>
          </a:p>
        </p:txBody>
      </p:sp>
      <p:sp>
        <p:nvSpPr>
          <p:cNvPr id="12" name="TextBox 11">
            <a:extLst>
              <a:ext uri="{FF2B5EF4-FFF2-40B4-BE49-F238E27FC236}">
                <a16:creationId xmlns:a16="http://schemas.microsoft.com/office/drawing/2014/main" id="{EB984751-D485-1F10-0EF8-727F78C84A2A}"/>
              </a:ext>
            </a:extLst>
          </p:cNvPr>
          <p:cNvSpPr txBox="1"/>
          <p:nvPr/>
        </p:nvSpPr>
        <p:spPr>
          <a:xfrm>
            <a:off x="6951614" y="3074025"/>
            <a:ext cx="683200" cy="200055"/>
          </a:xfrm>
          <a:prstGeom prst="rect">
            <a:avLst/>
          </a:prstGeom>
          <a:solidFill>
            <a:schemeClr val="bg1"/>
          </a:solidFill>
          <a:ln>
            <a:solidFill>
              <a:schemeClr val="tx1"/>
            </a:solidFill>
          </a:ln>
        </p:spPr>
        <p:txBody>
          <a:bodyPr wrap="none" rtlCol="0">
            <a:spAutoFit/>
          </a:bodyPr>
          <a:lstStyle/>
          <a:p>
            <a:r>
              <a:rPr lang="en-US" sz="700" dirty="0"/>
              <a:t>White Lanes</a:t>
            </a:r>
          </a:p>
        </p:txBody>
      </p:sp>
      <p:sp>
        <p:nvSpPr>
          <p:cNvPr id="13" name="TextBox 12">
            <a:extLst>
              <a:ext uri="{FF2B5EF4-FFF2-40B4-BE49-F238E27FC236}">
                <a16:creationId xmlns:a16="http://schemas.microsoft.com/office/drawing/2014/main" id="{D1CC6541-FCC6-5A85-C90E-73DA36A730BA}"/>
              </a:ext>
            </a:extLst>
          </p:cNvPr>
          <p:cNvSpPr txBox="1"/>
          <p:nvPr/>
        </p:nvSpPr>
        <p:spPr>
          <a:xfrm>
            <a:off x="5363567" y="2655131"/>
            <a:ext cx="889987" cy="200055"/>
          </a:xfrm>
          <a:prstGeom prst="rect">
            <a:avLst/>
          </a:prstGeom>
          <a:solidFill>
            <a:schemeClr val="bg1"/>
          </a:solidFill>
          <a:ln>
            <a:solidFill>
              <a:schemeClr val="tx1"/>
            </a:solidFill>
          </a:ln>
        </p:spPr>
        <p:txBody>
          <a:bodyPr wrap="none" rtlCol="0">
            <a:spAutoFit/>
          </a:bodyPr>
          <a:lstStyle/>
          <a:p>
            <a:r>
              <a:rPr lang="en-US" sz="700" dirty="0"/>
              <a:t>Road March Start</a:t>
            </a:r>
          </a:p>
        </p:txBody>
      </p:sp>
      <p:sp>
        <p:nvSpPr>
          <p:cNvPr id="14" name="Rectangle 13">
            <a:extLst>
              <a:ext uri="{FF2B5EF4-FFF2-40B4-BE49-F238E27FC236}">
                <a16:creationId xmlns:a16="http://schemas.microsoft.com/office/drawing/2014/main" id="{C6DA92BA-73F6-7481-C21B-B6251DB539DD}"/>
              </a:ext>
            </a:extLst>
          </p:cNvPr>
          <p:cNvSpPr/>
          <p:nvPr/>
        </p:nvSpPr>
        <p:spPr>
          <a:xfrm rot="19671512">
            <a:off x="5955130" y="1690047"/>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033EEC-54BC-6B38-9BFC-5017E14C7E53}"/>
              </a:ext>
            </a:extLst>
          </p:cNvPr>
          <p:cNvSpPr/>
          <p:nvPr/>
        </p:nvSpPr>
        <p:spPr>
          <a:xfrm rot="19671512">
            <a:off x="6598317" y="1381803"/>
            <a:ext cx="129067" cy="25455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C39423-B255-7686-4CC7-F7658B79DEAD}"/>
              </a:ext>
            </a:extLst>
          </p:cNvPr>
          <p:cNvSpPr/>
          <p:nvPr/>
        </p:nvSpPr>
        <p:spPr>
          <a:xfrm rot="19671512">
            <a:off x="6713820" y="3170873"/>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B469D3-3825-D89C-9F43-B67DB4C97A77}"/>
              </a:ext>
            </a:extLst>
          </p:cNvPr>
          <p:cNvSpPr txBox="1"/>
          <p:nvPr/>
        </p:nvSpPr>
        <p:spPr>
          <a:xfrm>
            <a:off x="5891411" y="1673897"/>
            <a:ext cx="327334" cy="215444"/>
          </a:xfrm>
          <a:prstGeom prst="rect">
            <a:avLst/>
          </a:prstGeom>
          <a:noFill/>
        </p:spPr>
        <p:txBody>
          <a:bodyPr wrap="none" rtlCol="0">
            <a:spAutoFit/>
          </a:bodyPr>
          <a:lstStyle/>
          <a:p>
            <a:r>
              <a:rPr lang="en-US" sz="800" dirty="0"/>
              <a:t>HA</a:t>
            </a:r>
          </a:p>
        </p:txBody>
      </p:sp>
      <p:sp>
        <p:nvSpPr>
          <p:cNvPr id="20" name="TextBox 19">
            <a:extLst>
              <a:ext uri="{FF2B5EF4-FFF2-40B4-BE49-F238E27FC236}">
                <a16:creationId xmlns:a16="http://schemas.microsoft.com/office/drawing/2014/main" id="{33A21E6C-B086-F582-7F09-C97C52B4B38D}"/>
              </a:ext>
            </a:extLst>
          </p:cNvPr>
          <p:cNvSpPr txBox="1"/>
          <p:nvPr/>
        </p:nvSpPr>
        <p:spPr>
          <a:xfrm>
            <a:off x="6499183" y="1388832"/>
            <a:ext cx="327334" cy="215444"/>
          </a:xfrm>
          <a:prstGeom prst="rect">
            <a:avLst/>
          </a:prstGeom>
          <a:noFill/>
        </p:spPr>
        <p:txBody>
          <a:bodyPr wrap="none" rtlCol="0">
            <a:spAutoFit/>
          </a:bodyPr>
          <a:lstStyle/>
          <a:p>
            <a:r>
              <a:rPr lang="en-US" sz="800" dirty="0"/>
              <a:t>HA</a:t>
            </a:r>
          </a:p>
        </p:txBody>
      </p:sp>
      <p:sp>
        <p:nvSpPr>
          <p:cNvPr id="21" name="TextBox 20">
            <a:extLst>
              <a:ext uri="{FF2B5EF4-FFF2-40B4-BE49-F238E27FC236}">
                <a16:creationId xmlns:a16="http://schemas.microsoft.com/office/drawing/2014/main" id="{8996F29E-A7FC-93C4-59BF-D6EF203840AE}"/>
              </a:ext>
            </a:extLst>
          </p:cNvPr>
          <p:cNvSpPr txBox="1"/>
          <p:nvPr/>
        </p:nvSpPr>
        <p:spPr>
          <a:xfrm>
            <a:off x="6660304" y="3170753"/>
            <a:ext cx="327334" cy="215444"/>
          </a:xfrm>
          <a:prstGeom prst="rect">
            <a:avLst/>
          </a:prstGeom>
          <a:noFill/>
        </p:spPr>
        <p:txBody>
          <a:bodyPr wrap="none" rtlCol="0">
            <a:spAutoFit/>
          </a:bodyPr>
          <a:lstStyle/>
          <a:p>
            <a:r>
              <a:rPr lang="en-US" sz="800" dirty="0"/>
              <a:t>HA</a:t>
            </a:r>
          </a:p>
        </p:txBody>
      </p:sp>
      <p:sp>
        <p:nvSpPr>
          <p:cNvPr id="22" name="TextBox 21">
            <a:extLst>
              <a:ext uri="{FF2B5EF4-FFF2-40B4-BE49-F238E27FC236}">
                <a16:creationId xmlns:a16="http://schemas.microsoft.com/office/drawing/2014/main" id="{3CDDED26-2A30-A24C-D9D6-2A9D3C2EEB26}"/>
              </a:ext>
            </a:extLst>
          </p:cNvPr>
          <p:cNvSpPr txBox="1"/>
          <p:nvPr/>
        </p:nvSpPr>
        <p:spPr>
          <a:xfrm>
            <a:off x="6540113" y="2844276"/>
            <a:ext cx="327334" cy="215444"/>
          </a:xfrm>
          <a:prstGeom prst="rect">
            <a:avLst/>
          </a:prstGeom>
          <a:noFill/>
        </p:spPr>
        <p:txBody>
          <a:bodyPr wrap="none" rtlCol="0">
            <a:spAutoFit/>
          </a:bodyPr>
          <a:lstStyle/>
          <a:p>
            <a:r>
              <a:rPr lang="en-US" sz="800" dirty="0"/>
              <a:t>HA</a:t>
            </a:r>
          </a:p>
        </p:txBody>
      </p:sp>
      <p:sp>
        <p:nvSpPr>
          <p:cNvPr id="24" name="Rectangle 23">
            <a:extLst>
              <a:ext uri="{FF2B5EF4-FFF2-40B4-BE49-F238E27FC236}">
                <a16:creationId xmlns:a16="http://schemas.microsoft.com/office/drawing/2014/main" id="{F4868CFB-0C75-A723-7C3D-C1BD9AF1E5DE}"/>
              </a:ext>
            </a:extLst>
          </p:cNvPr>
          <p:cNvSpPr/>
          <p:nvPr/>
        </p:nvSpPr>
        <p:spPr>
          <a:xfrm rot="19671512">
            <a:off x="6586113" y="2851970"/>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DD54009-6A5D-4DD9-979C-8430FA3AF677}"/>
              </a:ext>
            </a:extLst>
          </p:cNvPr>
          <p:cNvSpPr/>
          <p:nvPr/>
        </p:nvSpPr>
        <p:spPr>
          <a:xfrm>
            <a:off x="-2" y="4952704"/>
            <a:ext cx="9144001" cy="1905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C4C039AD-D019-4CE5-8A58-83AB14D94F34}"/>
              </a:ext>
            </a:extLst>
          </p:cNvPr>
          <p:cNvCxnSpPr>
            <a:cxnSpLocks/>
            <a:stCxn id="49" idx="0"/>
            <a:endCxn id="49" idx="2"/>
          </p:cNvCxnSpPr>
          <p:nvPr/>
        </p:nvCxnSpPr>
        <p:spPr>
          <a:xfrm>
            <a:off x="4571999" y="4952704"/>
            <a:ext cx="0" cy="1905296"/>
          </a:xfrm>
          <a:prstGeom prst="line">
            <a:avLst/>
          </a:prstGeom>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65B7194F-CA9B-4EF7-A0B9-9A7478FB638B}"/>
              </a:ext>
            </a:extLst>
          </p:cNvPr>
          <p:cNvSpPr txBox="1"/>
          <p:nvPr/>
        </p:nvSpPr>
        <p:spPr>
          <a:xfrm>
            <a:off x="84698" y="1028801"/>
            <a:ext cx="4575454" cy="2431435"/>
          </a:xfrm>
          <a:prstGeom prst="rect">
            <a:avLst/>
          </a:prstGeom>
          <a:noFill/>
        </p:spPr>
        <p:txBody>
          <a:bodyPr wrap="square" rtlCol="0">
            <a:spAutoFit/>
          </a:bodyPr>
          <a:lstStyle/>
          <a:p>
            <a:pPr lvl="2" defTabSz="544513" fontAlgn="base">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PH II- Execution (Road March) This phase occurs simultaneous to the color lane tasks. During this subphase competitors complete three (3) 4.5-mile-long road marches. Each road march will increase in difficulty as the event progresses. </a:t>
            </a:r>
          </a:p>
          <a:p>
            <a:pPr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lvl="2" defTabSz="544513" fontAlgn="base">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Event Analysis: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Weigh in occurs NLT 0630 Morning of the Competition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Competitors are divided onto three separate lanes (Red, White, Blue)</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Up to 30 teams are placed at each of the three lanes.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15 teams execute the color lane tasks</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15 teams execute the tactical road march</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All competitors execute road march in a counterclockwise movement</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Times are taken by Red Dirt Racing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All three times are consolidated and the best time wins</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Each iteration competitors are tasked with carrying an item</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Items increase in weigh each iteration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At the 1.5-hour mark Cadets rotate either to lane tasks or the road march</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Cadets still on the course lose time to conduct color lane tasks</a:t>
            </a:r>
          </a:p>
          <a:p>
            <a:pPr marL="171450" lvl="2" indent="-171450" defTabSz="544513" fontAlgn="base">
              <a:buFont typeface="Arial" panose="020B0604020202020204" pitchFamily="34" charset="0"/>
              <a:buChar char="•"/>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p:txBody>
      </p:sp>
      <p:cxnSp>
        <p:nvCxnSpPr>
          <p:cNvPr id="4" name="Straight Connector 3">
            <a:extLst>
              <a:ext uri="{FF2B5EF4-FFF2-40B4-BE49-F238E27FC236}">
                <a16:creationId xmlns:a16="http://schemas.microsoft.com/office/drawing/2014/main" id="{5F9B4F27-8146-4E0D-908E-A28614E560F4}"/>
              </a:ext>
            </a:extLst>
          </p:cNvPr>
          <p:cNvCxnSpPr/>
          <p:nvPr/>
        </p:nvCxnSpPr>
        <p:spPr>
          <a:xfrm>
            <a:off x="6698748" y="4958267"/>
            <a:ext cx="0" cy="1899733"/>
          </a:xfrm>
          <a:prstGeom prst="line">
            <a:avLst/>
          </a:prstGeom>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4F52CE7D-7FD3-C469-5331-88A74801DEE1}"/>
              </a:ext>
            </a:extLst>
          </p:cNvPr>
          <p:cNvPicPr>
            <a:picLocks noChangeAspect="1"/>
          </p:cNvPicPr>
          <p:nvPr/>
        </p:nvPicPr>
        <p:blipFill>
          <a:blip r:embed="rId3"/>
          <a:stretch>
            <a:fillRect/>
          </a:stretch>
        </p:blipFill>
        <p:spPr>
          <a:xfrm>
            <a:off x="5405002" y="996623"/>
            <a:ext cx="3321433" cy="3756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a:extLst>
              <a:ext uri="{FF2B5EF4-FFF2-40B4-BE49-F238E27FC236}">
                <a16:creationId xmlns:a16="http://schemas.microsoft.com/office/drawing/2014/main" id="{E265B62C-E7FF-49E0-8DE3-719CC3936B8F}"/>
              </a:ext>
            </a:extLst>
          </p:cNvPr>
          <p:cNvSpPr>
            <a:spLocks noGrp="1"/>
          </p:cNvSpPr>
          <p:nvPr>
            <p:ph type="title"/>
          </p:nvPr>
        </p:nvSpPr>
        <p:spPr>
          <a:xfrm>
            <a:off x="1518617" y="503325"/>
            <a:ext cx="6150924" cy="615523"/>
          </a:xfrm>
          <a:solidFill>
            <a:schemeClr val="bg1"/>
          </a:solidFill>
        </p:spPr>
        <p:txBody>
          <a:bodyPr/>
          <a:lstStyle/>
          <a:p>
            <a:r>
              <a:rPr lang="en-US" sz="2800" b="1" dirty="0">
                <a:solidFill>
                  <a:schemeClr val="tx1"/>
                </a:solidFill>
              </a:rPr>
              <a:t>13.5-Mile Road March</a:t>
            </a:r>
          </a:p>
        </p:txBody>
      </p:sp>
      <p:pic>
        <p:nvPicPr>
          <p:cNvPr id="34" name="Picture 33">
            <a:extLst>
              <a:ext uri="{FF2B5EF4-FFF2-40B4-BE49-F238E27FC236}">
                <a16:creationId xmlns:a16="http://schemas.microsoft.com/office/drawing/2014/main" id="{98BCF12C-9163-8666-4A30-4F8CB22DE8DF}"/>
              </a:ext>
            </a:extLst>
          </p:cNvPr>
          <p:cNvPicPr>
            <a:picLocks noChangeAspect="1"/>
          </p:cNvPicPr>
          <p:nvPr/>
        </p:nvPicPr>
        <p:blipFill>
          <a:blip r:embed="rId4"/>
          <a:stretch>
            <a:fillRect/>
          </a:stretch>
        </p:blipFill>
        <p:spPr>
          <a:xfrm>
            <a:off x="155160" y="3237551"/>
            <a:ext cx="4416839" cy="1615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TextBox 34">
            <a:extLst>
              <a:ext uri="{FF2B5EF4-FFF2-40B4-BE49-F238E27FC236}">
                <a16:creationId xmlns:a16="http://schemas.microsoft.com/office/drawing/2014/main" id="{2E7F7C3F-9672-2894-4C8A-46512C83057B}"/>
              </a:ext>
            </a:extLst>
          </p:cNvPr>
          <p:cNvSpPr txBox="1"/>
          <p:nvPr/>
        </p:nvSpPr>
        <p:spPr>
          <a:xfrm>
            <a:off x="155160" y="3237551"/>
            <a:ext cx="886781" cy="246221"/>
          </a:xfrm>
          <a:prstGeom prst="rect">
            <a:avLst/>
          </a:prstGeom>
          <a:noFill/>
        </p:spPr>
        <p:txBody>
          <a:bodyPr wrap="none" rtlCol="0">
            <a:spAutoFit/>
          </a:bodyPr>
          <a:lstStyle/>
          <a:p>
            <a:r>
              <a:rPr lang="en-US" sz="1000" dirty="0"/>
              <a:t>COA Sketch</a:t>
            </a:r>
          </a:p>
        </p:txBody>
      </p:sp>
      <p:sp>
        <p:nvSpPr>
          <p:cNvPr id="36" name="TextBox 35">
            <a:extLst>
              <a:ext uri="{FF2B5EF4-FFF2-40B4-BE49-F238E27FC236}">
                <a16:creationId xmlns:a16="http://schemas.microsoft.com/office/drawing/2014/main" id="{84B411A7-2D81-A0FE-F0E8-3A2CF79ECA02}"/>
              </a:ext>
            </a:extLst>
          </p:cNvPr>
          <p:cNvSpPr txBox="1"/>
          <p:nvPr/>
        </p:nvSpPr>
        <p:spPr>
          <a:xfrm>
            <a:off x="2598047" y="3843610"/>
            <a:ext cx="1566454" cy="246221"/>
          </a:xfrm>
          <a:prstGeom prst="rect">
            <a:avLst/>
          </a:prstGeom>
          <a:noFill/>
        </p:spPr>
        <p:txBody>
          <a:bodyPr wrap="none" rtlCol="0">
            <a:spAutoFit/>
          </a:bodyPr>
          <a:lstStyle/>
          <a:p>
            <a:r>
              <a:rPr lang="en-US" sz="1000" dirty="0"/>
              <a:t>Color lane staging areas</a:t>
            </a:r>
          </a:p>
        </p:txBody>
      </p:sp>
      <p:sp>
        <p:nvSpPr>
          <p:cNvPr id="37" name="TextBox 36">
            <a:extLst>
              <a:ext uri="{FF2B5EF4-FFF2-40B4-BE49-F238E27FC236}">
                <a16:creationId xmlns:a16="http://schemas.microsoft.com/office/drawing/2014/main" id="{1835E1C7-FE3C-B82B-1058-8B04EBC51A39}"/>
              </a:ext>
            </a:extLst>
          </p:cNvPr>
          <p:cNvSpPr txBox="1"/>
          <p:nvPr/>
        </p:nvSpPr>
        <p:spPr>
          <a:xfrm>
            <a:off x="1670584" y="4225936"/>
            <a:ext cx="1680268" cy="246221"/>
          </a:xfrm>
          <a:prstGeom prst="rect">
            <a:avLst/>
          </a:prstGeom>
          <a:noFill/>
        </p:spPr>
        <p:txBody>
          <a:bodyPr wrap="none" rtlCol="0">
            <a:spAutoFit/>
          </a:bodyPr>
          <a:lstStyle/>
          <a:p>
            <a:r>
              <a:rPr lang="en-US" sz="1000" dirty="0"/>
              <a:t>Road march staging area</a:t>
            </a:r>
          </a:p>
        </p:txBody>
      </p:sp>
      <p:sp>
        <p:nvSpPr>
          <p:cNvPr id="38" name="TextBox 37">
            <a:extLst>
              <a:ext uri="{FF2B5EF4-FFF2-40B4-BE49-F238E27FC236}">
                <a16:creationId xmlns:a16="http://schemas.microsoft.com/office/drawing/2014/main" id="{BEF19283-0CBC-6633-4149-8FEBCB8F72E0}"/>
              </a:ext>
            </a:extLst>
          </p:cNvPr>
          <p:cNvSpPr txBox="1"/>
          <p:nvPr/>
        </p:nvSpPr>
        <p:spPr>
          <a:xfrm>
            <a:off x="697936" y="3922230"/>
            <a:ext cx="688009" cy="246221"/>
          </a:xfrm>
          <a:prstGeom prst="rect">
            <a:avLst/>
          </a:prstGeom>
          <a:noFill/>
        </p:spPr>
        <p:txBody>
          <a:bodyPr wrap="none" rtlCol="0">
            <a:spAutoFit/>
          </a:bodyPr>
          <a:lstStyle/>
          <a:p>
            <a:r>
              <a:rPr lang="en-US" sz="1000" dirty="0"/>
              <a:t>Start line</a:t>
            </a:r>
          </a:p>
        </p:txBody>
      </p:sp>
      <p:grpSp>
        <p:nvGrpSpPr>
          <p:cNvPr id="42" name="Group 41">
            <a:extLst>
              <a:ext uri="{FF2B5EF4-FFF2-40B4-BE49-F238E27FC236}">
                <a16:creationId xmlns:a16="http://schemas.microsoft.com/office/drawing/2014/main" id="{11EBB93D-E2F7-D221-6482-4FE78A882830}"/>
              </a:ext>
            </a:extLst>
          </p:cNvPr>
          <p:cNvGrpSpPr/>
          <p:nvPr/>
        </p:nvGrpSpPr>
        <p:grpSpPr>
          <a:xfrm>
            <a:off x="7872669" y="1615237"/>
            <a:ext cx="200055" cy="522716"/>
            <a:chOff x="-1105868" y="1144974"/>
            <a:chExt cx="200055" cy="522716"/>
          </a:xfrm>
        </p:grpSpPr>
        <p:sp>
          <p:nvSpPr>
            <p:cNvPr id="39" name="Rectangle 38">
              <a:extLst>
                <a:ext uri="{FF2B5EF4-FFF2-40B4-BE49-F238E27FC236}">
                  <a16:creationId xmlns:a16="http://schemas.microsoft.com/office/drawing/2014/main" id="{5B7CEE18-0A2C-7B8F-65A0-65901D848CCF}"/>
                </a:ext>
              </a:extLst>
            </p:cNvPr>
            <p:cNvSpPr/>
            <p:nvPr/>
          </p:nvSpPr>
          <p:spPr>
            <a:xfrm>
              <a:off x="-1097280" y="1210491"/>
              <a:ext cx="182880" cy="2264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994282BA-1EF4-88DE-3BFE-CF137FA79EBF}"/>
                </a:ext>
              </a:extLst>
            </p:cNvPr>
            <p:cNvSpPr/>
            <p:nvPr/>
          </p:nvSpPr>
          <p:spPr>
            <a:xfrm rot="10800000">
              <a:off x="-1097280" y="1436913"/>
              <a:ext cx="182880" cy="230777"/>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F0046B3-0A7E-6909-D879-4E5F00B12DC4}"/>
                </a:ext>
              </a:extLst>
            </p:cNvPr>
            <p:cNvSpPr txBox="1"/>
            <p:nvPr/>
          </p:nvSpPr>
          <p:spPr>
            <a:xfrm rot="16200000">
              <a:off x="-1184735" y="1223841"/>
              <a:ext cx="357790" cy="200055"/>
            </a:xfrm>
            <a:prstGeom prst="rect">
              <a:avLst/>
            </a:prstGeom>
            <a:noFill/>
          </p:spPr>
          <p:txBody>
            <a:bodyPr wrap="none" rtlCol="0">
              <a:spAutoFit/>
            </a:bodyPr>
            <a:lstStyle/>
            <a:p>
              <a:r>
                <a:rPr lang="en-US" sz="700" dirty="0"/>
                <a:t>LRP</a:t>
              </a:r>
            </a:p>
          </p:txBody>
        </p:sp>
      </p:grpSp>
      <p:grpSp>
        <p:nvGrpSpPr>
          <p:cNvPr id="43" name="Group 42">
            <a:extLst>
              <a:ext uri="{FF2B5EF4-FFF2-40B4-BE49-F238E27FC236}">
                <a16:creationId xmlns:a16="http://schemas.microsoft.com/office/drawing/2014/main" id="{3A984D4F-A192-7176-05EE-9467E18ABF16}"/>
              </a:ext>
            </a:extLst>
          </p:cNvPr>
          <p:cNvGrpSpPr/>
          <p:nvPr/>
        </p:nvGrpSpPr>
        <p:grpSpPr>
          <a:xfrm>
            <a:off x="5405002" y="877238"/>
            <a:ext cx="200056" cy="523913"/>
            <a:chOff x="-1105868" y="1144974"/>
            <a:chExt cx="200055" cy="522716"/>
          </a:xfrm>
        </p:grpSpPr>
        <p:sp>
          <p:nvSpPr>
            <p:cNvPr id="46" name="Rectangle 45">
              <a:extLst>
                <a:ext uri="{FF2B5EF4-FFF2-40B4-BE49-F238E27FC236}">
                  <a16:creationId xmlns:a16="http://schemas.microsoft.com/office/drawing/2014/main" id="{EF7616CC-681E-F532-77F7-63F197BB5D2B}"/>
                </a:ext>
              </a:extLst>
            </p:cNvPr>
            <p:cNvSpPr/>
            <p:nvPr/>
          </p:nvSpPr>
          <p:spPr>
            <a:xfrm>
              <a:off x="-1097280" y="1210491"/>
              <a:ext cx="182880" cy="2264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E69669F6-8757-5BE5-FECD-29BDD333F393}"/>
                </a:ext>
              </a:extLst>
            </p:cNvPr>
            <p:cNvSpPr/>
            <p:nvPr/>
          </p:nvSpPr>
          <p:spPr>
            <a:xfrm rot="10800000">
              <a:off x="-1097280" y="1436913"/>
              <a:ext cx="182880" cy="230777"/>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FC19A8A-4DF0-37C8-503E-8FF29B06BF5C}"/>
                </a:ext>
              </a:extLst>
            </p:cNvPr>
            <p:cNvSpPr txBox="1"/>
            <p:nvPr/>
          </p:nvSpPr>
          <p:spPr>
            <a:xfrm rot="16200000">
              <a:off x="-1184735" y="1223841"/>
              <a:ext cx="357790" cy="200055"/>
            </a:xfrm>
            <a:prstGeom prst="rect">
              <a:avLst/>
            </a:prstGeom>
            <a:noFill/>
          </p:spPr>
          <p:txBody>
            <a:bodyPr wrap="none" rtlCol="0">
              <a:spAutoFit/>
            </a:bodyPr>
            <a:lstStyle/>
            <a:p>
              <a:r>
                <a:rPr lang="en-US" sz="700" dirty="0"/>
                <a:t>LRP</a:t>
              </a:r>
            </a:p>
          </p:txBody>
        </p:sp>
      </p:grpSp>
      <p:pic>
        <p:nvPicPr>
          <p:cNvPr id="57" name="Picture 56">
            <a:extLst>
              <a:ext uri="{FF2B5EF4-FFF2-40B4-BE49-F238E27FC236}">
                <a16:creationId xmlns:a16="http://schemas.microsoft.com/office/drawing/2014/main" id="{66C6A91C-F00D-6F65-2BBF-49FC0C069CEC}"/>
              </a:ext>
            </a:extLst>
          </p:cNvPr>
          <p:cNvPicPr>
            <a:picLocks noChangeAspect="1"/>
          </p:cNvPicPr>
          <p:nvPr/>
        </p:nvPicPr>
        <p:blipFill>
          <a:blip r:embed="rId5"/>
          <a:stretch>
            <a:fillRect/>
          </a:stretch>
        </p:blipFill>
        <p:spPr>
          <a:xfrm>
            <a:off x="4680059" y="3237551"/>
            <a:ext cx="1791090" cy="1598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9" name="Straight Arrow Connector 58">
            <a:extLst>
              <a:ext uri="{FF2B5EF4-FFF2-40B4-BE49-F238E27FC236}">
                <a16:creationId xmlns:a16="http://schemas.microsoft.com/office/drawing/2014/main" id="{C78E4865-9CE8-9FAB-3BD5-617CE10AA53F}"/>
              </a:ext>
            </a:extLst>
          </p:cNvPr>
          <p:cNvCxnSpPr>
            <a:stCxn id="57" idx="0"/>
          </p:cNvCxnSpPr>
          <p:nvPr/>
        </p:nvCxnSpPr>
        <p:spPr>
          <a:xfrm flipV="1">
            <a:off x="5575604" y="2870083"/>
            <a:ext cx="712664" cy="367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09F5EB5-4324-3358-635C-FF3BDC5BBFAD}"/>
              </a:ext>
            </a:extLst>
          </p:cNvPr>
          <p:cNvSpPr/>
          <p:nvPr/>
        </p:nvSpPr>
        <p:spPr>
          <a:xfrm>
            <a:off x="6313714" y="2704779"/>
            <a:ext cx="278675" cy="25046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2E94CC00-0FD7-F056-7961-92B91CC002B5}"/>
              </a:ext>
            </a:extLst>
          </p:cNvPr>
          <p:cNvSpPr/>
          <p:nvPr/>
        </p:nvSpPr>
        <p:spPr>
          <a:xfrm>
            <a:off x="4960598" y="3743908"/>
            <a:ext cx="130628" cy="178322"/>
          </a:xfrm>
          <a:prstGeom prst="diamond">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1153C68-D0BD-C2B4-AF62-7022D3C2D46B}"/>
              </a:ext>
            </a:extLst>
          </p:cNvPr>
          <p:cNvSpPr/>
          <p:nvPr/>
        </p:nvSpPr>
        <p:spPr>
          <a:xfrm rot="19797863">
            <a:off x="5175156" y="3412319"/>
            <a:ext cx="712664" cy="367468"/>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2FD8949-76FA-062F-59D0-AB2B3CB9095B}"/>
              </a:ext>
            </a:extLst>
          </p:cNvPr>
          <p:cNvSpPr txBox="1"/>
          <p:nvPr/>
        </p:nvSpPr>
        <p:spPr>
          <a:xfrm>
            <a:off x="4680059" y="3938910"/>
            <a:ext cx="423642" cy="215444"/>
          </a:xfrm>
          <a:prstGeom prst="rect">
            <a:avLst/>
          </a:prstGeom>
          <a:solidFill>
            <a:schemeClr val="bg1"/>
          </a:solidFill>
          <a:ln>
            <a:solidFill>
              <a:schemeClr val="tx1"/>
            </a:solidFill>
          </a:ln>
        </p:spPr>
        <p:txBody>
          <a:bodyPr wrap="square" rtlCol="0">
            <a:spAutoFit/>
          </a:bodyPr>
          <a:lstStyle/>
          <a:p>
            <a:r>
              <a:rPr lang="en-US" sz="800" dirty="0"/>
              <a:t>Start</a:t>
            </a:r>
          </a:p>
        </p:txBody>
      </p:sp>
      <p:sp>
        <p:nvSpPr>
          <p:cNvPr id="65" name="TextBox 64">
            <a:extLst>
              <a:ext uri="{FF2B5EF4-FFF2-40B4-BE49-F238E27FC236}">
                <a16:creationId xmlns:a16="http://schemas.microsoft.com/office/drawing/2014/main" id="{F306A2DD-18D0-F9E8-B523-BA9B75DCEC69}"/>
              </a:ext>
            </a:extLst>
          </p:cNvPr>
          <p:cNvSpPr txBox="1"/>
          <p:nvPr/>
        </p:nvSpPr>
        <p:spPr>
          <a:xfrm rot="19982836">
            <a:off x="5252554" y="3456711"/>
            <a:ext cx="579305" cy="215444"/>
          </a:xfrm>
          <a:prstGeom prst="rect">
            <a:avLst/>
          </a:prstGeom>
          <a:solidFill>
            <a:schemeClr val="bg1"/>
          </a:solidFill>
          <a:ln>
            <a:solidFill>
              <a:schemeClr val="tx1"/>
            </a:solidFill>
          </a:ln>
        </p:spPr>
        <p:txBody>
          <a:bodyPr wrap="square" rtlCol="0">
            <a:spAutoFit/>
          </a:bodyPr>
          <a:lstStyle/>
          <a:p>
            <a:r>
              <a:rPr lang="en-US" sz="800" dirty="0"/>
              <a:t>Staging</a:t>
            </a:r>
          </a:p>
        </p:txBody>
      </p:sp>
      <p:sp>
        <p:nvSpPr>
          <p:cNvPr id="77" name="Arrow: Curved Up 76">
            <a:extLst>
              <a:ext uri="{FF2B5EF4-FFF2-40B4-BE49-F238E27FC236}">
                <a16:creationId xmlns:a16="http://schemas.microsoft.com/office/drawing/2014/main" id="{42D902FB-6B05-7DF2-74B2-76A33D0D19B5}"/>
              </a:ext>
            </a:extLst>
          </p:cNvPr>
          <p:cNvSpPr/>
          <p:nvPr/>
        </p:nvSpPr>
        <p:spPr>
          <a:xfrm rot="19232270">
            <a:off x="6819461" y="2473521"/>
            <a:ext cx="1494796" cy="10345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Up 95">
            <a:extLst>
              <a:ext uri="{FF2B5EF4-FFF2-40B4-BE49-F238E27FC236}">
                <a16:creationId xmlns:a16="http://schemas.microsoft.com/office/drawing/2014/main" id="{1E4D973B-9006-42DC-F98B-FD7F58FF68E3}"/>
              </a:ext>
            </a:extLst>
          </p:cNvPr>
          <p:cNvSpPr/>
          <p:nvPr/>
        </p:nvSpPr>
        <p:spPr>
          <a:xfrm rot="9106191">
            <a:off x="5752775" y="1267892"/>
            <a:ext cx="1520781" cy="83984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8" name="Straight Arrow Connector 97">
            <a:extLst>
              <a:ext uri="{FF2B5EF4-FFF2-40B4-BE49-F238E27FC236}">
                <a16:creationId xmlns:a16="http://schemas.microsoft.com/office/drawing/2014/main" id="{612D02C1-B10F-0CD7-2487-2592EA061325}"/>
              </a:ext>
            </a:extLst>
          </p:cNvPr>
          <p:cNvCxnSpPr>
            <a:cxnSpLocks/>
          </p:cNvCxnSpPr>
          <p:nvPr/>
        </p:nvCxnSpPr>
        <p:spPr>
          <a:xfrm flipH="1">
            <a:off x="6373758" y="2228740"/>
            <a:ext cx="384714" cy="276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0796A993-571C-7312-4CC1-9B94DD524ED9}"/>
              </a:ext>
            </a:extLst>
          </p:cNvPr>
          <p:cNvSpPr txBox="1"/>
          <p:nvPr/>
        </p:nvSpPr>
        <p:spPr>
          <a:xfrm>
            <a:off x="6717034" y="2038871"/>
            <a:ext cx="579305" cy="215444"/>
          </a:xfrm>
          <a:prstGeom prst="rect">
            <a:avLst/>
          </a:prstGeom>
          <a:solidFill>
            <a:schemeClr val="bg1"/>
          </a:solidFill>
          <a:ln>
            <a:solidFill>
              <a:schemeClr val="tx1"/>
            </a:solidFill>
          </a:ln>
        </p:spPr>
        <p:txBody>
          <a:bodyPr wrap="square" rtlCol="0">
            <a:spAutoFit/>
          </a:bodyPr>
          <a:lstStyle/>
          <a:p>
            <a:r>
              <a:rPr lang="en-US" sz="800" dirty="0"/>
              <a:t>TF CP</a:t>
            </a:r>
          </a:p>
        </p:txBody>
      </p:sp>
      <p:cxnSp>
        <p:nvCxnSpPr>
          <p:cNvPr id="101" name="Straight Arrow Connector 100">
            <a:extLst>
              <a:ext uri="{FF2B5EF4-FFF2-40B4-BE49-F238E27FC236}">
                <a16:creationId xmlns:a16="http://schemas.microsoft.com/office/drawing/2014/main" id="{444DD95F-7B74-0376-FAB1-4A08556FF5E6}"/>
              </a:ext>
            </a:extLst>
          </p:cNvPr>
          <p:cNvCxnSpPr>
            <a:cxnSpLocks/>
            <a:stCxn id="102" idx="1"/>
          </p:cNvCxnSpPr>
          <p:nvPr/>
        </p:nvCxnSpPr>
        <p:spPr>
          <a:xfrm flipH="1">
            <a:off x="6547538" y="2577491"/>
            <a:ext cx="323589" cy="292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ED3AA958-7B37-825F-9399-DFFCB716CB09}"/>
              </a:ext>
            </a:extLst>
          </p:cNvPr>
          <p:cNvSpPr txBox="1"/>
          <p:nvPr/>
        </p:nvSpPr>
        <p:spPr>
          <a:xfrm>
            <a:off x="6871127" y="2408214"/>
            <a:ext cx="579305" cy="338554"/>
          </a:xfrm>
          <a:prstGeom prst="rect">
            <a:avLst/>
          </a:prstGeom>
          <a:solidFill>
            <a:schemeClr val="bg1"/>
          </a:solidFill>
          <a:ln>
            <a:solidFill>
              <a:schemeClr val="tx1"/>
            </a:solidFill>
          </a:ln>
        </p:spPr>
        <p:txBody>
          <a:bodyPr wrap="square" rtlCol="0">
            <a:spAutoFit/>
          </a:bodyPr>
          <a:lstStyle/>
          <a:p>
            <a:r>
              <a:rPr lang="en-US" sz="800" dirty="0"/>
              <a:t>Tactical Lanes</a:t>
            </a:r>
          </a:p>
        </p:txBody>
      </p:sp>
      <p:cxnSp>
        <p:nvCxnSpPr>
          <p:cNvPr id="103" name="Straight Arrow Connector 102">
            <a:extLst>
              <a:ext uri="{FF2B5EF4-FFF2-40B4-BE49-F238E27FC236}">
                <a16:creationId xmlns:a16="http://schemas.microsoft.com/office/drawing/2014/main" id="{57A874AC-3300-20CE-1CE0-EFB73A8589ED}"/>
              </a:ext>
            </a:extLst>
          </p:cNvPr>
          <p:cNvCxnSpPr>
            <a:cxnSpLocks/>
            <a:stCxn id="102" idx="1"/>
          </p:cNvCxnSpPr>
          <p:nvPr/>
        </p:nvCxnSpPr>
        <p:spPr>
          <a:xfrm flipH="1">
            <a:off x="6413289" y="2577491"/>
            <a:ext cx="457838" cy="104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787CC2CE-6C4E-6B40-F9A5-54477B6B305B}"/>
              </a:ext>
            </a:extLst>
          </p:cNvPr>
          <p:cNvSpPr txBox="1"/>
          <p:nvPr/>
        </p:nvSpPr>
        <p:spPr>
          <a:xfrm>
            <a:off x="5231243" y="4637687"/>
            <a:ext cx="1235959" cy="215444"/>
          </a:xfrm>
          <a:prstGeom prst="rect">
            <a:avLst/>
          </a:prstGeom>
          <a:solidFill>
            <a:schemeClr val="bg1"/>
          </a:solidFill>
          <a:ln>
            <a:solidFill>
              <a:schemeClr val="tx1"/>
            </a:solidFill>
          </a:ln>
        </p:spPr>
        <p:txBody>
          <a:bodyPr wrap="square" rtlCol="0">
            <a:spAutoFit/>
          </a:bodyPr>
          <a:lstStyle/>
          <a:p>
            <a:r>
              <a:rPr lang="en-US" sz="800" dirty="0"/>
              <a:t>Road March Start Line</a:t>
            </a:r>
          </a:p>
        </p:txBody>
      </p:sp>
      <p:sp>
        <p:nvSpPr>
          <p:cNvPr id="110" name="TextBox 109">
            <a:extLst>
              <a:ext uri="{FF2B5EF4-FFF2-40B4-BE49-F238E27FC236}">
                <a16:creationId xmlns:a16="http://schemas.microsoft.com/office/drawing/2014/main" id="{407856A3-66E6-8C7B-8BF5-0EA8825C0EE7}"/>
              </a:ext>
            </a:extLst>
          </p:cNvPr>
          <p:cNvSpPr txBox="1"/>
          <p:nvPr/>
        </p:nvSpPr>
        <p:spPr>
          <a:xfrm>
            <a:off x="51118" y="5041582"/>
            <a:ext cx="4442505" cy="1754326"/>
          </a:xfrm>
          <a:prstGeom prst="rect">
            <a:avLst/>
          </a:prstGeom>
          <a:noFill/>
        </p:spPr>
        <p:txBody>
          <a:bodyPr wrap="square" rtlCol="0">
            <a:spAutoFit/>
          </a:bodyPr>
          <a:lstStyle/>
          <a:p>
            <a:r>
              <a:rPr lang="en-US" sz="900" b="1" dirty="0"/>
              <a:t>Sustainment: </a:t>
            </a:r>
          </a:p>
          <a:p>
            <a:r>
              <a:rPr lang="en-US" sz="900" dirty="0"/>
              <a:t>Classes of Supply: </a:t>
            </a:r>
          </a:p>
          <a:p>
            <a:r>
              <a:rPr lang="en-US" sz="900" dirty="0"/>
              <a:t>	I: MRE (B), Boxed Meal (L)</a:t>
            </a:r>
          </a:p>
          <a:p>
            <a:r>
              <a:rPr lang="en-US" sz="900" dirty="0"/>
              <a:t>	VI: Weights (Iterations I/II Road March</a:t>
            </a:r>
          </a:p>
          <a:p>
            <a:endParaRPr lang="en-US" sz="900" dirty="0"/>
          </a:p>
          <a:p>
            <a:r>
              <a:rPr lang="en-US" sz="900" dirty="0"/>
              <a:t>Transportation: </a:t>
            </a:r>
          </a:p>
          <a:p>
            <a:pPr marL="285750" indent="-285750">
              <a:buFont typeface="Arial" panose="020B0604020202020204" pitchFamily="34" charset="0"/>
              <a:buChar char="•"/>
            </a:pPr>
            <a:r>
              <a:rPr lang="en-US" sz="900" dirty="0"/>
              <a:t>Red Dirt Racing Timing solution for Road March</a:t>
            </a:r>
          </a:p>
          <a:p>
            <a:pPr marL="285750" indent="-285750">
              <a:buFont typeface="Arial" panose="020B0604020202020204" pitchFamily="34" charset="0"/>
              <a:buChar char="•"/>
            </a:pPr>
            <a:r>
              <a:rPr lang="en-US" sz="900" dirty="0"/>
              <a:t>Golf Cart provided for lead and trail</a:t>
            </a:r>
          </a:p>
          <a:p>
            <a:pPr marL="285750" indent="-285750">
              <a:buFont typeface="Arial" panose="020B0604020202020204" pitchFamily="34" charset="0"/>
              <a:buChar char="•"/>
            </a:pPr>
            <a:endParaRPr lang="en-US" sz="900" dirty="0"/>
          </a:p>
          <a:p>
            <a:r>
              <a:rPr lang="en-US" sz="900" dirty="0"/>
              <a:t>Medical: </a:t>
            </a:r>
          </a:p>
          <a:p>
            <a:pPr marL="285750" indent="-285750">
              <a:buFont typeface="Arial" panose="020B0604020202020204" pitchFamily="34" charset="0"/>
              <a:buChar char="•"/>
            </a:pPr>
            <a:r>
              <a:rPr lang="en-US" sz="900" dirty="0"/>
              <a:t>EMTs and BDE Nurse Staged at Recovery Tent</a:t>
            </a:r>
          </a:p>
          <a:p>
            <a:pPr marL="285750" indent="-285750">
              <a:buFont typeface="Arial" panose="020B0604020202020204" pitchFamily="34" charset="0"/>
              <a:buChar char="•"/>
            </a:pPr>
            <a:r>
              <a:rPr lang="en-US" sz="900" dirty="0"/>
              <a:t>Golf Cart Dedicated to Medical Recovery</a:t>
            </a:r>
          </a:p>
        </p:txBody>
      </p:sp>
      <p:sp>
        <p:nvSpPr>
          <p:cNvPr id="111" name="TextBox 110">
            <a:extLst>
              <a:ext uri="{FF2B5EF4-FFF2-40B4-BE49-F238E27FC236}">
                <a16:creationId xmlns:a16="http://schemas.microsoft.com/office/drawing/2014/main" id="{2CFA4DDE-002F-720A-7AAD-7BAFA9FE0D98}"/>
              </a:ext>
            </a:extLst>
          </p:cNvPr>
          <p:cNvSpPr txBox="1"/>
          <p:nvPr/>
        </p:nvSpPr>
        <p:spPr>
          <a:xfrm>
            <a:off x="4594080" y="5028189"/>
            <a:ext cx="2067000" cy="1477328"/>
          </a:xfrm>
          <a:prstGeom prst="rect">
            <a:avLst/>
          </a:prstGeom>
          <a:noFill/>
        </p:spPr>
        <p:txBody>
          <a:bodyPr wrap="square" rtlCol="0">
            <a:spAutoFit/>
          </a:bodyPr>
          <a:lstStyle/>
          <a:p>
            <a:r>
              <a:rPr lang="en-US" sz="900" b="1" dirty="0"/>
              <a:t>Standards:</a:t>
            </a:r>
          </a:p>
          <a:p>
            <a:endParaRPr lang="en-US" sz="900" b="1" dirty="0"/>
          </a:p>
          <a:p>
            <a:pPr marL="171450" indent="-171450">
              <a:buFont typeface="Arial" panose="020B0604020202020204" pitchFamily="34" charset="0"/>
              <a:buChar char="•"/>
            </a:pPr>
            <a:r>
              <a:rPr lang="en-US" sz="900" dirty="0"/>
              <a:t>Cadets will complete each 4.5-mile lap in the 1.5 hours provided. </a:t>
            </a:r>
          </a:p>
          <a:p>
            <a:pPr marL="171450" indent="-171450">
              <a:buFont typeface="Arial" panose="020B0604020202020204" pitchFamily="34" charset="0"/>
              <a:buChar char="•"/>
            </a:pPr>
            <a:r>
              <a:rPr lang="en-US" sz="900" dirty="0"/>
              <a:t>Times are recorded via a timed solution.</a:t>
            </a:r>
          </a:p>
          <a:p>
            <a:pPr marL="171450" indent="-171450">
              <a:buFont typeface="Arial" panose="020B0604020202020204" pitchFamily="34" charset="0"/>
              <a:buChar char="•"/>
            </a:pPr>
            <a:r>
              <a:rPr lang="en-US" sz="900" dirty="0"/>
              <a:t>Fastest overall course time receives the max amount of points</a:t>
            </a:r>
          </a:p>
        </p:txBody>
      </p:sp>
      <p:cxnSp>
        <p:nvCxnSpPr>
          <p:cNvPr id="113" name="Straight Arrow Connector 112">
            <a:extLst>
              <a:ext uri="{FF2B5EF4-FFF2-40B4-BE49-F238E27FC236}">
                <a16:creationId xmlns:a16="http://schemas.microsoft.com/office/drawing/2014/main" id="{F6CE8E87-F587-8F29-F159-C1783A83C430}"/>
              </a:ext>
            </a:extLst>
          </p:cNvPr>
          <p:cNvCxnSpPr/>
          <p:nvPr/>
        </p:nvCxnSpPr>
        <p:spPr>
          <a:xfrm flipH="1">
            <a:off x="1518617" y="3922230"/>
            <a:ext cx="632400" cy="232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4" name="TextBox 113">
            <a:extLst>
              <a:ext uri="{FF2B5EF4-FFF2-40B4-BE49-F238E27FC236}">
                <a16:creationId xmlns:a16="http://schemas.microsoft.com/office/drawing/2014/main" id="{0ABE3AA8-FFB5-5CAB-8F81-E438D1C81676}"/>
              </a:ext>
            </a:extLst>
          </p:cNvPr>
          <p:cNvSpPr txBox="1"/>
          <p:nvPr/>
        </p:nvSpPr>
        <p:spPr>
          <a:xfrm>
            <a:off x="6758497" y="501245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SFC Lynn (KU)</a:t>
            </a:r>
          </a:p>
        </p:txBody>
      </p:sp>
    </p:spTree>
    <p:extLst>
      <p:ext uri="{BB962C8B-B14F-4D97-AF65-F5344CB8AC3E}">
        <p14:creationId xmlns:p14="http://schemas.microsoft.com/office/powerpoint/2010/main" val="949647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Red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3023905"/>
          </a:xfrm>
          <a:prstGeom prst="rect">
            <a:avLst/>
          </a:prstGeom>
          <a:noFill/>
        </p:spPr>
        <p:txBody>
          <a:bodyPr wrap="square" rtlCol="0">
            <a:spAutoFit/>
          </a:bodyPr>
          <a:lstStyle/>
          <a:p>
            <a:r>
              <a:rPr lang="en-US" sz="900" b="1" dirty="0"/>
              <a:t>Lane Concept- </a:t>
            </a:r>
            <a:r>
              <a:rPr lang="en-US" sz="900" dirty="0"/>
              <a:t>Cadets receive brief from station OIC at red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 </a:t>
            </a:r>
            <a:r>
              <a:rPr lang="en-US" sz="900" dirty="0"/>
              <a:t>One team member will clear and disassemble M240 in 3 minutes. The other team member will assemble, and functions check in 3 minutes. </a:t>
            </a:r>
          </a:p>
          <a:p>
            <a:endParaRPr lang="en-US" sz="900" dirty="0"/>
          </a:p>
          <a:p>
            <a:r>
              <a:rPr lang="en-US" sz="900" b="1" dirty="0"/>
              <a:t>Station 2</a:t>
            </a:r>
            <a:r>
              <a:rPr lang="en-US" sz="900" dirty="0"/>
              <a:t>- One team member will clear and disassemble the M4 in 2.5 minutes. The other team member will assemble, and functions check in  2.5 minutes. </a:t>
            </a:r>
          </a:p>
          <a:p>
            <a:endParaRPr lang="en-US" sz="900" dirty="0"/>
          </a:p>
          <a:p>
            <a:r>
              <a:rPr lang="en-US" sz="900" b="1" dirty="0"/>
              <a:t>Station 3- </a:t>
            </a:r>
            <a:r>
              <a:rPr lang="en-US" sz="900" dirty="0"/>
              <a:t>One team member will clear and disassemble M249 in 3 minutes. The other team member will assemble, and functions check in 3 minutes. </a:t>
            </a:r>
          </a:p>
          <a:p>
            <a:endParaRPr lang="en-US" sz="900" dirty="0"/>
          </a:p>
          <a:p>
            <a:r>
              <a:rPr lang="en-US" sz="900" b="1" dirty="0"/>
              <a:t>Station 4- </a:t>
            </a:r>
            <a:r>
              <a:rPr lang="en-US" sz="900" dirty="0"/>
              <a:t>As a team, Cadets will correctly identify six grenades by nomenclature and purpose within 2.5 minutes</a:t>
            </a:r>
          </a:p>
          <a:p>
            <a:endParaRPr lang="en-US" sz="1050" dirty="0"/>
          </a:p>
          <a:p>
            <a:r>
              <a:rPr lang="en-US" sz="900" b="1" dirty="0"/>
              <a:t>Station 5- </a:t>
            </a:r>
            <a:r>
              <a:rPr lang="en-US" sz="900" dirty="0"/>
              <a:t>Each team member will receive four (4) grenade bodies. Each team member will have 30 seconds to defeat enemy in the open by landing one of two grenades within a 5-meter radius of target. Each team member will have 1 minute to defeat enemy in a window or bunker by getting 1 grenade through window.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375389"/>
            <a:ext cx="9083039" cy="2482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176960878"/>
              </p:ext>
            </p:extLst>
          </p:nvPr>
        </p:nvGraphicFramePr>
        <p:xfrm>
          <a:off x="3503612" y="4362990"/>
          <a:ext cx="2087292" cy="2499729"/>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Red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Calibri"/>
                          <a:ea typeface="Calibri"/>
                          <a:cs typeface="Calibri"/>
                          <a:sym typeface="Arial"/>
                        </a:rPr>
                        <a:t>1. Maintain M240</a:t>
                      </a:r>
                    </a:p>
                    <a:p>
                      <a:pPr algn="ctr"/>
                      <a:endParaRPr lang="en-US" sz="800" b="1" u="sng"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u="none" dirty="0">
                          <a:solidFill>
                            <a:schemeClr val="tx1"/>
                          </a:solidFill>
                          <a:latin typeface="+mn-lt"/>
                        </a:rPr>
                        <a:t>6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algn="ctr"/>
                      <a:endParaRPr lang="en-US" sz="800" dirty="0">
                        <a:solidFill>
                          <a:schemeClr val="tx1"/>
                        </a:solidFill>
                        <a:latin typeface="+mn-lt"/>
                      </a:endParaRPr>
                    </a:p>
                    <a:p>
                      <a:pPr algn="ctr"/>
                      <a:r>
                        <a:rPr lang="en-US" sz="800" dirty="0">
                          <a:solidFill>
                            <a:schemeClr val="tx1"/>
                          </a:solidFill>
                          <a:latin typeface="+mn-lt"/>
                        </a:rPr>
                        <a:t>2. Maintain 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algn="ctr"/>
                      <a:endParaRPr lang="en-US" sz="800" dirty="0">
                        <a:solidFill>
                          <a:schemeClr val="tx1"/>
                        </a:solidFill>
                        <a:latin typeface="+mn-lt"/>
                      </a:endParaRPr>
                    </a:p>
                    <a:p>
                      <a:pPr algn="ctr"/>
                      <a:r>
                        <a:rPr lang="en-US" sz="800" dirty="0">
                          <a:solidFill>
                            <a:schemeClr val="tx1"/>
                          </a:solidFill>
                          <a:latin typeface="+mn-lt"/>
                        </a:rPr>
                        <a:t>3. Maintain M249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mn-lt"/>
                        </a:rPr>
                        <a:t>6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80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4. Identify Hand Grenades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2.5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endParaRPr lang="en-US" sz="800"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5. Employ Hand Grenades</a:t>
                      </a:r>
                    </a:p>
                    <a:p>
                      <a:pPr algn="ctr"/>
                      <a:endParaRPr lang="en-US" sz="8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aseline="0" dirty="0">
                          <a:solidFill>
                            <a:schemeClr val="tx1"/>
                          </a:solidFill>
                          <a:latin typeface="+mn-lt"/>
                        </a:rPr>
                        <a:t>1 Min (2x)</a:t>
                      </a:r>
                    </a:p>
                    <a:p>
                      <a:pPr algn="ctr"/>
                      <a:r>
                        <a:rPr lang="en-US" sz="800" baseline="0" dirty="0">
                          <a:solidFill>
                            <a:schemeClr val="tx1"/>
                          </a:solidFill>
                          <a:latin typeface="+mn-lt"/>
                        </a:rPr>
                        <a:t>.5 Min (2x)</a:t>
                      </a:r>
                    </a:p>
                    <a:p>
                      <a:pPr algn="ctr"/>
                      <a:r>
                        <a:rPr lang="en-US" sz="800" baseline="0" dirty="0">
                          <a:solidFill>
                            <a:schemeClr val="tx1"/>
                          </a:solidFill>
                          <a:latin typeface="+mn-lt"/>
                        </a:rPr>
                        <a:t>3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pic>
        <p:nvPicPr>
          <p:cNvPr id="8" name="Picture 7">
            <a:extLst>
              <a:ext uri="{FF2B5EF4-FFF2-40B4-BE49-F238E27FC236}">
                <a16:creationId xmlns:a16="http://schemas.microsoft.com/office/drawing/2014/main" id="{14AD333B-7C44-A9B7-E52B-02CA37E03644}"/>
              </a:ext>
            </a:extLst>
          </p:cNvPr>
          <p:cNvPicPr>
            <a:picLocks noChangeAspect="1"/>
          </p:cNvPicPr>
          <p:nvPr/>
        </p:nvPicPr>
        <p:blipFill>
          <a:blip r:embed="rId3"/>
          <a:stretch>
            <a:fillRect/>
          </a:stretch>
        </p:blipFill>
        <p:spPr>
          <a:xfrm>
            <a:off x="5245324" y="1123828"/>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7F0B34F7-C70A-5436-853C-AD9259D64DF6}"/>
              </a:ext>
            </a:extLst>
          </p:cNvPr>
          <p:cNvSpPr txBox="1"/>
          <p:nvPr/>
        </p:nvSpPr>
        <p:spPr>
          <a:xfrm>
            <a:off x="5997255" y="1128485"/>
            <a:ext cx="1037463" cy="246221"/>
          </a:xfrm>
          <a:prstGeom prst="rect">
            <a:avLst/>
          </a:prstGeom>
          <a:solidFill>
            <a:schemeClr val="bg1"/>
          </a:solidFill>
          <a:ln>
            <a:solidFill>
              <a:schemeClr val="tx1"/>
            </a:solidFill>
          </a:ln>
        </p:spPr>
        <p:txBody>
          <a:bodyPr wrap="none" rtlCol="0">
            <a:spAutoFit/>
          </a:bodyPr>
          <a:lstStyle/>
          <a:p>
            <a:r>
              <a:rPr lang="en-US" sz="1000" dirty="0"/>
              <a:t>Task Force CP</a:t>
            </a:r>
          </a:p>
        </p:txBody>
      </p:sp>
      <p:sp>
        <p:nvSpPr>
          <p:cNvPr id="10" name="TextBox 9">
            <a:extLst>
              <a:ext uri="{FF2B5EF4-FFF2-40B4-BE49-F238E27FC236}">
                <a16:creationId xmlns:a16="http://schemas.microsoft.com/office/drawing/2014/main" id="{FC15F2C4-D01C-B0AE-4150-94DD8C8346A2}"/>
              </a:ext>
            </a:extLst>
          </p:cNvPr>
          <p:cNvSpPr txBox="1"/>
          <p:nvPr/>
        </p:nvSpPr>
        <p:spPr>
          <a:xfrm rot="19830404">
            <a:off x="6562745" y="2471326"/>
            <a:ext cx="638316" cy="246221"/>
          </a:xfrm>
          <a:prstGeom prst="rect">
            <a:avLst/>
          </a:prstGeom>
          <a:solidFill>
            <a:schemeClr val="bg1"/>
          </a:solidFill>
          <a:ln>
            <a:solidFill>
              <a:schemeClr val="tx1"/>
            </a:solidFill>
          </a:ln>
        </p:spPr>
        <p:txBody>
          <a:bodyPr wrap="none" rtlCol="0">
            <a:spAutoFit/>
          </a:bodyPr>
          <a:lstStyle/>
          <a:p>
            <a:r>
              <a:rPr lang="en-US" sz="1000" dirty="0"/>
              <a:t>Latrines</a:t>
            </a:r>
          </a:p>
        </p:txBody>
      </p:sp>
      <p:sp>
        <p:nvSpPr>
          <p:cNvPr id="11" name="TextBox 10">
            <a:extLst>
              <a:ext uri="{FF2B5EF4-FFF2-40B4-BE49-F238E27FC236}">
                <a16:creationId xmlns:a16="http://schemas.microsoft.com/office/drawing/2014/main" id="{3A3BF820-672C-DE4A-9FCB-34707EC978FE}"/>
              </a:ext>
            </a:extLst>
          </p:cNvPr>
          <p:cNvSpPr txBox="1"/>
          <p:nvPr/>
        </p:nvSpPr>
        <p:spPr>
          <a:xfrm rot="19830404">
            <a:off x="6592621" y="3799223"/>
            <a:ext cx="761862" cy="400110"/>
          </a:xfrm>
          <a:prstGeom prst="rect">
            <a:avLst/>
          </a:prstGeom>
          <a:solidFill>
            <a:schemeClr val="bg1"/>
          </a:solidFill>
          <a:ln>
            <a:solidFill>
              <a:schemeClr val="tx1"/>
            </a:solidFill>
          </a:ln>
        </p:spPr>
        <p:txBody>
          <a:bodyPr wrap="square" rtlCol="0">
            <a:spAutoFit/>
          </a:bodyPr>
          <a:lstStyle/>
          <a:p>
            <a:r>
              <a:rPr lang="en-US" sz="1000" dirty="0"/>
              <a:t>Red Lane Staging</a:t>
            </a:r>
          </a:p>
        </p:txBody>
      </p:sp>
      <p:sp>
        <p:nvSpPr>
          <p:cNvPr id="12" name="Freeform: Shape 11">
            <a:extLst>
              <a:ext uri="{FF2B5EF4-FFF2-40B4-BE49-F238E27FC236}">
                <a16:creationId xmlns:a16="http://schemas.microsoft.com/office/drawing/2014/main" id="{C8B93876-8758-71FB-1A0F-F767AAA2F1C6}"/>
              </a:ext>
            </a:extLst>
          </p:cNvPr>
          <p:cNvSpPr/>
          <p:nvPr/>
        </p:nvSpPr>
        <p:spPr>
          <a:xfrm>
            <a:off x="7080024" y="1410029"/>
            <a:ext cx="1558879" cy="2369491"/>
          </a:xfrm>
          <a:custGeom>
            <a:avLst/>
            <a:gdLst>
              <a:gd name="connsiteX0" fmla="*/ 45 w 1558879"/>
              <a:gd name="connsiteY0" fmla="*/ 1272211 h 2369491"/>
              <a:gd name="connsiteX1" fmla="*/ 43587 w 1558879"/>
              <a:gd name="connsiteY1" fmla="*/ 1376714 h 2369491"/>
              <a:gd name="connsiteX2" fmla="*/ 78422 w 1558879"/>
              <a:gd name="connsiteY2" fmla="*/ 1446382 h 2369491"/>
              <a:gd name="connsiteX3" fmla="*/ 130673 w 1558879"/>
              <a:gd name="connsiteY3" fmla="*/ 1489925 h 2369491"/>
              <a:gd name="connsiteX4" fmla="*/ 174216 w 1558879"/>
              <a:gd name="connsiteY4" fmla="*/ 1533468 h 2369491"/>
              <a:gd name="connsiteX5" fmla="*/ 200342 w 1558879"/>
              <a:gd name="connsiteY5" fmla="*/ 1550885 h 2369491"/>
              <a:gd name="connsiteX6" fmla="*/ 261302 w 1558879"/>
              <a:gd name="connsiteY6" fmla="*/ 1629262 h 2369491"/>
              <a:gd name="connsiteX7" fmla="*/ 270010 w 1558879"/>
              <a:gd name="connsiteY7" fmla="*/ 1672805 h 2369491"/>
              <a:gd name="connsiteX8" fmla="*/ 296136 w 1558879"/>
              <a:gd name="connsiteY8" fmla="*/ 1681514 h 2369491"/>
              <a:gd name="connsiteX9" fmla="*/ 322262 w 1558879"/>
              <a:gd name="connsiteY9" fmla="*/ 1716348 h 2369491"/>
              <a:gd name="connsiteX10" fmla="*/ 348387 w 1558879"/>
              <a:gd name="connsiteY10" fmla="*/ 1786017 h 2369491"/>
              <a:gd name="connsiteX11" fmla="*/ 374513 w 1558879"/>
              <a:gd name="connsiteY11" fmla="*/ 1829560 h 2369491"/>
              <a:gd name="connsiteX12" fmla="*/ 418056 w 1558879"/>
              <a:gd name="connsiteY12" fmla="*/ 1934062 h 2369491"/>
              <a:gd name="connsiteX13" fmla="*/ 444182 w 1558879"/>
              <a:gd name="connsiteY13" fmla="*/ 1995022 h 2369491"/>
              <a:gd name="connsiteX14" fmla="*/ 461599 w 1558879"/>
              <a:gd name="connsiteY14" fmla="*/ 2038565 h 2369491"/>
              <a:gd name="connsiteX15" fmla="*/ 479016 w 1558879"/>
              <a:gd name="connsiteY15" fmla="*/ 2073400 h 2369491"/>
              <a:gd name="connsiteX16" fmla="*/ 496433 w 1558879"/>
              <a:gd name="connsiteY16" fmla="*/ 2099525 h 2369491"/>
              <a:gd name="connsiteX17" fmla="*/ 505142 w 1558879"/>
              <a:gd name="connsiteY17" fmla="*/ 2125651 h 2369491"/>
              <a:gd name="connsiteX18" fmla="*/ 531267 w 1558879"/>
              <a:gd name="connsiteY18" fmla="*/ 2160485 h 2369491"/>
              <a:gd name="connsiteX19" fmla="*/ 557393 w 1558879"/>
              <a:gd name="connsiteY19" fmla="*/ 2204028 h 2369491"/>
              <a:gd name="connsiteX20" fmla="*/ 583519 w 1558879"/>
              <a:gd name="connsiteY20" fmla="*/ 2256280 h 2369491"/>
              <a:gd name="connsiteX21" fmla="*/ 609645 w 1558879"/>
              <a:gd name="connsiteY21" fmla="*/ 2299822 h 2369491"/>
              <a:gd name="connsiteX22" fmla="*/ 661896 w 1558879"/>
              <a:gd name="connsiteY22" fmla="*/ 2369491 h 2369491"/>
              <a:gd name="connsiteX23" fmla="*/ 696730 w 1558879"/>
              <a:gd name="connsiteY23" fmla="*/ 2352074 h 2369491"/>
              <a:gd name="connsiteX24" fmla="*/ 757690 w 1558879"/>
              <a:gd name="connsiteY24" fmla="*/ 2325948 h 2369491"/>
              <a:gd name="connsiteX25" fmla="*/ 836067 w 1558879"/>
              <a:gd name="connsiteY25" fmla="*/ 2273697 h 2369491"/>
              <a:gd name="connsiteX26" fmla="*/ 923153 w 1558879"/>
              <a:gd name="connsiteY26" fmla="*/ 2238862 h 2369491"/>
              <a:gd name="connsiteX27" fmla="*/ 966696 w 1558879"/>
              <a:gd name="connsiteY27" fmla="*/ 2221445 h 2369491"/>
              <a:gd name="connsiteX28" fmla="*/ 1062490 w 1558879"/>
              <a:gd name="connsiteY28" fmla="*/ 2186611 h 2369491"/>
              <a:gd name="connsiteX29" fmla="*/ 1088616 w 1558879"/>
              <a:gd name="connsiteY29" fmla="*/ 2169194 h 2369491"/>
              <a:gd name="connsiteX30" fmla="*/ 1123450 w 1558879"/>
              <a:gd name="connsiteY30" fmla="*/ 2143068 h 2369491"/>
              <a:gd name="connsiteX31" fmla="*/ 1201827 w 1558879"/>
              <a:gd name="connsiteY31" fmla="*/ 2108234 h 2369491"/>
              <a:gd name="connsiteX32" fmla="*/ 1227953 w 1558879"/>
              <a:gd name="connsiteY32" fmla="*/ 2082108 h 2369491"/>
              <a:gd name="connsiteX33" fmla="*/ 1271496 w 1558879"/>
              <a:gd name="connsiteY33" fmla="*/ 2073400 h 2369491"/>
              <a:gd name="connsiteX34" fmla="*/ 1358582 w 1558879"/>
              <a:gd name="connsiteY34" fmla="*/ 2038565 h 2369491"/>
              <a:gd name="connsiteX35" fmla="*/ 1358582 w 1558879"/>
              <a:gd name="connsiteY35" fmla="*/ 2038565 h 2369491"/>
              <a:gd name="connsiteX36" fmla="*/ 1410833 w 1558879"/>
              <a:gd name="connsiteY36" fmla="*/ 2012440 h 2369491"/>
              <a:gd name="connsiteX37" fmla="*/ 1471793 w 1558879"/>
              <a:gd name="connsiteY37" fmla="*/ 1986314 h 2369491"/>
              <a:gd name="connsiteX38" fmla="*/ 1558879 w 1558879"/>
              <a:gd name="connsiteY38" fmla="*/ 1925354 h 2369491"/>
              <a:gd name="connsiteX39" fmla="*/ 1524045 w 1558879"/>
              <a:gd name="connsiteY39" fmla="*/ 1864394 h 2369491"/>
              <a:gd name="connsiteX40" fmla="*/ 1497919 w 1558879"/>
              <a:gd name="connsiteY40" fmla="*/ 1846977 h 2369491"/>
              <a:gd name="connsiteX41" fmla="*/ 1454376 w 1558879"/>
              <a:gd name="connsiteY41" fmla="*/ 1786017 h 2369491"/>
              <a:gd name="connsiteX42" fmla="*/ 1428250 w 1558879"/>
              <a:gd name="connsiteY42" fmla="*/ 1716348 h 2369491"/>
              <a:gd name="connsiteX43" fmla="*/ 1419542 w 1558879"/>
              <a:gd name="connsiteY43" fmla="*/ 1681514 h 2369491"/>
              <a:gd name="connsiteX44" fmla="*/ 1393416 w 1558879"/>
              <a:gd name="connsiteY44" fmla="*/ 1620554 h 2369491"/>
              <a:gd name="connsiteX45" fmla="*/ 1375999 w 1558879"/>
              <a:gd name="connsiteY45" fmla="*/ 1550885 h 2369491"/>
              <a:gd name="connsiteX46" fmla="*/ 1349873 w 1558879"/>
              <a:gd name="connsiteY46" fmla="*/ 1498634 h 2369491"/>
              <a:gd name="connsiteX47" fmla="*/ 1332456 w 1558879"/>
              <a:gd name="connsiteY47" fmla="*/ 1455091 h 2369491"/>
              <a:gd name="connsiteX48" fmla="*/ 1323747 w 1558879"/>
              <a:gd name="connsiteY48" fmla="*/ 1428965 h 2369491"/>
              <a:gd name="connsiteX49" fmla="*/ 1306330 w 1558879"/>
              <a:gd name="connsiteY49" fmla="*/ 1368005 h 2369491"/>
              <a:gd name="connsiteX50" fmla="*/ 1280205 w 1558879"/>
              <a:gd name="connsiteY50" fmla="*/ 1324462 h 2369491"/>
              <a:gd name="connsiteX51" fmla="*/ 1227953 w 1558879"/>
              <a:gd name="connsiteY51" fmla="*/ 1202542 h 2369491"/>
              <a:gd name="connsiteX52" fmla="*/ 1201827 w 1558879"/>
              <a:gd name="connsiteY52" fmla="*/ 1150291 h 2369491"/>
              <a:gd name="connsiteX53" fmla="*/ 1175702 w 1558879"/>
              <a:gd name="connsiteY53" fmla="*/ 1071914 h 2369491"/>
              <a:gd name="connsiteX54" fmla="*/ 1149576 w 1558879"/>
              <a:gd name="connsiteY54" fmla="*/ 958702 h 2369491"/>
              <a:gd name="connsiteX55" fmla="*/ 1140867 w 1558879"/>
              <a:gd name="connsiteY55" fmla="*/ 906451 h 2369491"/>
              <a:gd name="connsiteX56" fmla="*/ 1114742 w 1558879"/>
              <a:gd name="connsiteY56" fmla="*/ 810657 h 2369491"/>
              <a:gd name="connsiteX57" fmla="*/ 1071199 w 1558879"/>
              <a:gd name="connsiteY57" fmla="*/ 505857 h 2369491"/>
              <a:gd name="connsiteX58" fmla="*/ 1045073 w 1558879"/>
              <a:gd name="connsiteY58" fmla="*/ 392645 h 2369491"/>
              <a:gd name="connsiteX59" fmla="*/ 1036365 w 1558879"/>
              <a:gd name="connsiteY59" fmla="*/ 357811 h 2369491"/>
              <a:gd name="connsiteX60" fmla="*/ 1001530 w 1558879"/>
              <a:gd name="connsiteY60" fmla="*/ 270725 h 2369491"/>
              <a:gd name="connsiteX61" fmla="*/ 957987 w 1558879"/>
              <a:gd name="connsiteY61" fmla="*/ 183640 h 2369491"/>
              <a:gd name="connsiteX62" fmla="*/ 931862 w 1558879"/>
              <a:gd name="connsiteY62" fmla="*/ 131388 h 2369491"/>
              <a:gd name="connsiteX63" fmla="*/ 888319 w 1558879"/>
              <a:gd name="connsiteY63" fmla="*/ 61720 h 2369491"/>
              <a:gd name="connsiteX64" fmla="*/ 853485 w 1558879"/>
              <a:gd name="connsiteY64" fmla="*/ 760 h 2369491"/>
              <a:gd name="connsiteX65" fmla="*/ 748982 w 1558879"/>
              <a:gd name="connsiteY65" fmla="*/ 18177 h 2369491"/>
              <a:gd name="connsiteX66" fmla="*/ 670605 w 1558879"/>
              <a:gd name="connsiteY66" fmla="*/ 26885 h 2369491"/>
              <a:gd name="connsiteX67" fmla="*/ 531267 w 1558879"/>
              <a:gd name="connsiteY67" fmla="*/ 44302 h 2369491"/>
              <a:gd name="connsiteX68" fmla="*/ 452890 w 1558879"/>
              <a:gd name="connsiteY68" fmla="*/ 70428 h 2369491"/>
              <a:gd name="connsiteX69" fmla="*/ 418056 w 1558879"/>
              <a:gd name="connsiteY69" fmla="*/ 79137 h 2369491"/>
              <a:gd name="connsiteX70" fmla="*/ 365805 w 1558879"/>
              <a:gd name="connsiteY70" fmla="*/ 96554 h 2369491"/>
              <a:gd name="connsiteX71" fmla="*/ 322262 w 1558879"/>
              <a:gd name="connsiteY71" fmla="*/ 148805 h 2369491"/>
              <a:gd name="connsiteX72" fmla="*/ 313553 w 1558879"/>
              <a:gd name="connsiteY72" fmla="*/ 201057 h 2369491"/>
              <a:gd name="connsiteX73" fmla="*/ 348387 w 1558879"/>
              <a:gd name="connsiteY73" fmla="*/ 288142 h 2369491"/>
              <a:gd name="connsiteX74" fmla="*/ 365805 w 1558879"/>
              <a:gd name="connsiteY74" fmla="*/ 357811 h 2369491"/>
              <a:gd name="connsiteX75" fmla="*/ 409347 w 1558879"/>
              <a:gd name="connsiteY75" fmla="*/ 488440 h 2369491"/>
              <a:gd name="connsiteX76" fmla="*/ 418056 w 1558879"/>
              <a:gd name="connsiteY76" fmla="*/ 549400 h 2369491"/>
              <a:gd name="connsiteX77" fmla="*/ 461599 w 1558879"/>
              <a:gd name="connsiteY77" fmla="*/ 653902 h 2369491"/>
              <a:gd name="connsiteX78" fmla="*/ 479016 w 1558879"/>
              <a:gd name="connsiteY78" fmla="*/ 697445 h 2369491"/>
              <a:gd name="connsiteX79" fmla="*/ 496433 w 1558879"/>
              <a:gd name="connsiteY79" fmla="*/ 749697 h 2369491"/>
              <a:gd name="connsiteX80" fmla="*/ 522559 w 1558879"/>
              <a:gd name="connsiteY80" fmla="*/ 775822 h 2369491"/>
              <a:gd name="connsiteX81" fmla="*/ 557393 w 1558879"/>
              <a:gd name="connsiteY81" fmla="*/ 854200 h 2369491"/>
              <a:gd name="connsiteX82" fmla="*/ 583519 w 1558879"/>
              <a:gd name="connsiteY82" fmla="*/ 941285 h 2369491"/>
              <a:gd name="connsiteX83" fmla="*/ 444182 w 1558879"/>
              <a:gd name="connsiteY83" fmla="*/ 976120 h 2369491"/>
              <a:gd name="connsiteX84" fmla="*/ 418056 w 1558879"/>
              <a:gd name="connsiteY84" fmla="*/ 1002245 h 2369491"/>
              <a:gd name="connsiteX85" fmla="*/ 365805 w 1558879"/>
              <a:gd name="connsiteY85" fmla="*/ 1019662 h 2369491"/>
              <a:gd name="connsiteX86" fmla="*/ 330970 w 1558879"/>
              <a:gd name="connsiteY86" fmla="*/ 1045788 h 2369491"/>
              <a:gd name="connsiteX87" fmla="*/ 278719 w 1558879"/>
              <a:gd name="connsiteY87" fmla="*/ 1071914 h 2369491"/>
              <a:gd name="connsiteX88" fmla="*/ 252593 w 1558879"/>
              <a:gd name="connsiteY88" fmla="*/ 1098040 h 2369491"/>
              <a:gd name="connsiteX89" fmla="*/ 217759 w 1558879"/>
              <a:gd name="connsiteY89" fmla="*/ 1115457 h 2369491"/>
              <a:gd name="connsiteX90" fmla="*/ 182925 w 1558879"/>
              <a:gd name="connsiteY90" fmla="*/ 1141582 h 2369491"/>
              <a:gd name="connsiteX91" fmla="*/ 130673 w 1558879"/>
              <a:gd name="connsiteY91" fmla="*/ 1185125 h 2369491"/>
              <a:gd name="connsiteX92" fmla="*/ 104547 w 1558879"/>
              <a:gd name="connsiteY92" fmla="*/ 1193834 h 2369491"/>
              <a:gd name="connsiteX93" fmla="*/ 78422 w 1558879"/>
              <a:gd name="connsiteY93" fmla="*/ 1219960 h 2369491"/>
              <a:gd name="connsiteX94" fmla="*/ 34879 w 1558879"/>
              <a:gd name="connsiteY94" fmla="*/ 1272211 h 2369491"/>
              <a:gd name="connsiteX95" fmla="*/ 45 w 1558879"/>
              <a:gd name="connsiteY95" fmla="*/ 1272211 h 236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58879" h="2369491">
                <a:moveTo>
                  <a:pt x="45" y="1272211"/>
                </a:moveTo>
                <a:cubicBezTo>
                  <a:pt x="1496" y="1289628"/>
                  <a:pt x="31653" y="1340914"/>
                  <a:pt x="43587" y="1376714"/>
                </a:cubicBezTo>
                <a:cubicBezTo>
                  <a:pt x="54303" y="1408860"/>
                  <a:pt x="53742" y="1413476"/>
                  <a:pt x="78422" y="1446382"/>
                </a:cubicBezTo>
                <a:cubicBezTo>
                  <a:pt x="107023" y="1484517"/>
                  <a:pt x="98485" y="1461760"/>
                  <a:pt x="130673" y="1489925"/>
                </a:cubicBezTo>
                <a:cubicBezTo>
                  <a:pt x="146121" y="1503442"/>
                  <a:pt x="158768" y="1519951"/>
                  <a:pt x="174216" y="1533468"/>
                </a:cubicBezTo>
                <a:cubicBezTo>
                  <a:pt x="182093" y="1540360"/>
                  <a:pt x="193301" y="1543140"/>
                  <a:pt x="200342" y="1550885"/>
                </a:cubicBezTo>
                <a:cubicBezTo>
                  <a:pt x="222606" y="1575375"/>
                  <a:pt x="261302" y="1629262"/>
                  <a:pt x="261302" y="1629262"/>
                </a:cubicBezTo>
                <a:cubicBezTo>
                  <a:pt x="264205" y="1643776"/>
                  <a:pt x="261800" y="1660489"/>
                  <a:pt x="270010" y="1672805"/>
                </a:cubicBezTo>
                <a:cubicBezTo>
                  <a:pt x="275102" y="1680443"/>
                  <a:pt x="289084" y="1675637"/>
                  <a:pt x="296136" y="1681514"/>
                </a:cubicBezTo>
                <a:cubicBezTo>
                  <a:pt x="307286" y="1690806"/>
                  <a:pt x="313553" y="1704737"/>
                  <a:pt x="322262" y="1716348"/>
                </a:cubicBezTo>
                <a:cubicBezTo>
                  <a:pt x="330970" y="1739571"/>
                  <a:pt x="337994" y="1763498"/>
                  <a:pt x="348387" y="1786017"/>
                </a:cubicBezTo>
                <a:cubicBezTo>
                  <a:pt x="355480" y="1801386"/>
                  <a:pt x="367306" y="1814245"/>
                  <a:pt x="374513" y="1829560"/>
                </a:cubicBezTo>
                <a:cubicBezTo>
                  <a:pt x="390581" y="1863705"/>
                  <a:pt x="403412" y="1899282"/>
                  <a:pt x="418056" y="1934062"/>
                </a:cubicBezTo>
                <a:cubicBezTo>
                  <a:pt x="426635" y="1954437"/>
                  <a:pt x="435679" y="1974615"/>
                  <a:pt x="444182" y="1995022"/>
                </a:cubicBezTo>
                <a:cubicBezTo>
                  <a:pt x="450194" y="2009452"/>
                  <a:pt x="454608" y="2024583"/>
                  <a:pt x="461599" y="2038565"/>
                </a:cubicBezTo>
                <a:cubicBezTo>
                  <a:pt x="467405" y="2050177"/>
                  <a:pt x="472575" y="2062128"/>
                  <a:pt x="479016" y="2073400"/>
                </a:cubicBezTo>
                <a:cubicBezTo>
                  <a:pt x="484209" y="2082487"/>
                  <a:pt x="491752" y="2090164"/>
                  <a:pt x="496433" y="2099525"/>
                </a:cubicBezTo>
                <a:cubicBezTo>
                  <a:pt x="500538" y="2107736"/>
                  <a:pt x="500588" y="2117681"/>
                  <a:pt x="505142" y="2125651"/>
                </a:cubicBezTo>
                <a:cubicBezTo>
                  <a:pt x="512343" y="2138253"/>
                  <a:pt x="523216" y="2148409"/>
                  <a:pt x="531267" y="2160485"/>
                </a:cubicBezTo>
                <a:cubicBezTo>
                  <a:pt x="540656" y="2174569"/>
                  <a:pt x="549288" y="2189168"/>
                  <a:pt x="557393" y="2204028"/>
                </a:cubicBezTo>
                <a:cubicBezTo>
                  <a:pt x="566718" y="2221123"/>
                  <a:pt x="574194" y="2239185"/>
                  <a:pt x="583519" y="2256280"/>
                </a:cubicBezTo>
                <a:cubicBezTo>
                  <a:pt x="591624" y="2271139"/>
                  <a:pt x="602641" y="2284413"/>
                  <a:pt x="609645" y="2299822"/>
                </a:cubicBezTo>
                <a:cubicBezTo>
                  <a:pt x="641296" y="2369454"/>
                  <a:pt x="603479" y="2340282"/>
                  <a:pt x="661896" y="2369491"/>
                </a:cubicBezTo>
                <a:cubicBezTo>
                  <a:pt x="673507" y="2363685"/>
                  <a:pt x="684912" y="2357446"/>
                  <a:pt x="696730" y="2352074"/>
                </a:cubicBezTo>
                <a:cubicBezTo>
                  <a:pt x="716856" y="2342926"/>
                  <a:pt x="738282" y="2336534"/>
                  <a:pt x="757690" y="2325948"/>
                </a:cubicBezTo>
                <a:cubicBezTo>
                  <a:pt x="850406" y="2275376"/>
                  <a:pt x="728372" y="2323955"/>
                  <a:pt x="836067" y="2273697"/>
                </a:cubicBezTo>
                <a:cubicBezTo>
                  <a:pt x="864399" y="2260475"/>
                  <a:pt x="894124" y="2250474"/>
                  <a:pt x="923153" y="2238862"/>
                </a:cubicBezTo>
                <a:cubicBezTo>
                  <a:pt x="937667" y="2233056"/>
                  <a:pt x="952714" y="2228436"/>
                  <a:pt x="966696" y="2221445"/>
                </a:cubicBezTo>
                <a:cubicBezTo>
                  <a:pt x="1032186" y="2188701"/>
                  <a:pt x="999852" y="2199139"/>
                  <a:pt x="1062490" y="2186611"/>
                </a:cubicBezTo>
                <a:cubicBezTo>
                  <a:pt x="1071199" y="2180805"/>
                  <a:pt x="1080099" y="2175278"/>
                  <a:pt x="1088616" y="2169194"/>
                </a:cubicBezTo>
                <a:cubicBezTo>
                  <a:pt x="1100427" y="2160758"/>
                  <a:pt x="1111142" y="2150761"/>
                  <a:pt x="1123450" y="2143068"/>
                </a:cubicBezTo>
                <a:cubicBezTo>
                  <a:pt x="1145143" y="2129510"/>
                  <a:pt x="1178892" y="2117408"/>
                  <a:pt x="1201827" y="2108234"/>
                </a:cubicBezTo>
                <a:cubicBezTo>
                  <a:pt x="1210536" y="2099525"/>
                  <a:pt x="1216937" y="2087616"/>
                  <a:pt x="1227953" y="2082108"/>
                </a:cubicBezTo>
                <a:cubicBezTo>
                  <a:pt x="1241192" y="2075489"/>
                  <a:pt x="1257454" y="2078081"/>
                  <a:pt x="1271496" y="2073400"/>
                </a:cubicBezTo>
                <a:cubicBezTo>
                  <a:pt x="1301156" y="2063513"/>
                  <a:pt x="1329553" y="2050177"/>
                  <a:pt x="1358582" y="2038565"/>
                </a:cubicBezTo>
                <a:lnTo>
                  <a:pt x="1358582" y="2038565"/>
                </a:lnTo>
                <a:cubicBezTo>
                  <a:pt x="1408793" y="2005090"/>
                  <a:pt x="1360352" y="2034075"/>
                  <a:pt x="1410833" y="2012440"/>
                </a:cubicBezTo>
                <a:cubicBezTo>
                  <a:pt x="1486161" y="1980156"/>
                  <a:pt x="1410523" y="2006736"/>
                  <a:pt x="1471793" y="1986314"/>
                </a:cubicBezTo>
                <a:cubicBezTo>
                  <a:pt x="1536122" y="1943429"/>
                  <a:pt x="1507299" y="1964040"/>
                  <a:pt x="1558879" y="1925354"/>
                </a:cubicBezTo>
                <a:cubicBezTo>
                  <a:pt x="1548915" y="1895463"/>
                  <a:pt x="1550405" y="1890754"/>
                  <a:pt x="1524045" y="1864394"/>
                </a:cubicBezTo>
                <a:cubicBezTo>
                  <a:pt x="1516644" y="1856993"/>
                  <a:pt x="1506628" y="1852783"/>
                  <a:pt x="1497919" y="1846977"/>
                </a:cubicBezTo>
                <a:cubicBezTo>
                  <a:pt x="1492005" y="1839092"/>
                  <a:pt x="1460742" y="1798748"/>
                  <a:pt x="1454376" y="1786017"/>
                </a:cubicBezTo>
                <a:cubicBezTo>
                  <a:pt x="1448244" y="1773753"/>
                  <a:pt x="1433274" y="1733931"/>
                  <a:pt x="1428250" y="1716348"/>
                </a:cubicBezTo>
                <a:cubicBezTo>
                  <a:pt x="1424962" y="1704840"/>
                  <a:pt x="1423632" y="1692762"/>
                  <a:pt x="1419542" y="1681514"/>
                </a:cubicBezTo>
                <a:cubicBezTo>
                  <a:pt x="1411987" y="1660737"/>
                  <a:pt x="1400407" y="1641527"/>
                  <a:pt x="1393416" y="1620554"/>
                </a:cubicBezTo>
                <a:cubicBezTo>
                  <a:pt x="1385846" y="1597845"/>
                  <a:pt x="1384050" y="1573428"/>
                  <a:pt x="1375999" y="1550885"/>
                </a:cubicBezTo>
                <a:cubicBezTo>
                  <a:pt x="1369450" y="1532547"/>
                  <a:pt x="1357931" y="1516361"/>
                  <a:pt x="1349873" y="1498634"/>
                </a:cubicBezTo>
                <a:cubicBezTo>
                  <a:pt x="1343404" y="1484403"/>
                  <a:pt x="1337945" y="1469728"/>
                  <a:pt x="1332456" y="1455091"/>
                </a:cubicBezTo>
                <a:cubicBezTo>
                  <a:pt x="1329233" y="1446496"/>
                  <a:pt x="1326385" y="1437758"/>
                  <a:pt x="1323747" y="1428965"/>
                </a:cubicBezTo>
                <a:cubicBezTo>
                  <a:pt x="1317674" y="1408723"/>
                  <a:pt x="1314458" y="1387513"/>
                  <a:pt x="1306330" y="1368005"/>
                </a:cubicBezTo>
                <a:cubicBezTo>
                  <a:pt x="1299820" y="1352381"/>
                  <a:pt x="1287451" y="1339759"/>
                  <a:pt x="1280205" y="1324462"/>
                </a:cubicBezTo>
                <a:cubicBezTo>
                  <a:pt x="1261277" y="1284503"/>
                  <a:pt x="1247727" y="1242089"/>
                  <a:pt x="1227953" y="1202542"/>
                </a:cubicBezTo>
                <a:lnTo>
                  <a:pt x="1201827" y="1150291"/>
                </a:lnTo>
                <a:cubicBezTo>
                  <a:pt x="1172593" y="1033350"/>
                  <a:pt x="1219421" y="1214003"/>
                  <a:pt x="1175702" y="1071914"/>
                </a:cubicBezTo>
                <a:cubicBezTo>
                  <a:pt x="1166516" y="1042058"/>
                  <a:pt x="1155670" y="992220"/>
                  <a:pt x="1149576" y="958702"/>
                </a:cubicBezTo>
                <a:cubicBezTo>
                  <a:pt x="1146417" y="941330"/>
                  <a:pt x="1145150" y="923581"/>
                  <a:pt x="1140867" y="906451"/>
                </a:cubicBezTo>
                <a:cubicBezTo>
                  <a:pt x="1096683" y="729717"/>
                  <a:pt x="1144857" y="961244"/>
                  <a:pt x="1114742" y="810657"/>
                </a:cubicBezTo>
                <a:cubicBezTo>
                  <a:pt x="1087366" y="527770"/>
                  <a:pt x="1129048" y="621555"/>
                  <a:pt x="1071199" y="505857"/>
                </a:cubicBezTo>
                <a:cubicBezTo>
                  <a:pt x="1057463" y="409709"/>
                  <a:pt x="1071155" y="479587"/>
                  <a:pt x="1045073" y="392645"/>
                </a:cubicBezTo>
                <a:cubicBezTo>
                  <a:pt x="1041634" y="381181"/>
                  <a:pt x="1040391" y="369082"/>
                  <a:pt x="1036365" y="357811"/>
                </a:cubicBezTo>
                <a:cubicBezTo>
                  <a:pt x="1025849" y="328368"/>
                  <a:pt x="1011417" y="300385"/>
                  <a:pt x="1001530" y="270725"/>
                </a:cubicBezTo>
                <a:cubicBezTo>
                  <a:pt x="979523" y="204705"/>
                  <a:pt x="995129" y="233161"/>
                  <a:pt x="957987" y="183640"/>
                </a:cubicBezTo>
                <a:cubicBezTo>
                  <a:pt x="936101" y="117976"/>
                  <a:pt x="965623" y="198911"/>
                  <a:pt x="931862" y="131388"/>
                </a:cubicBezTo>
                <a:cubicBezTo>
                  <a:pt x="898876" y="65416"/>
                  <a:pt x="934161" y="107560"/>
                  <a:pt x="888319" y="61720"/>
                </a:cubicBezTo>
                <a:cubicBezTo>
                  <a:pt x="883396" y="46950"/>
                  <a:pt x="871875" y="3212"/>
                  <a:pt x="853485" y="760"/>
                </a:cubicBezTo>
                <a:cubicBezTo>
                  <a:pt x="818480" y="-3907"/>
                  <a:pt x="784081" y="14277"/>
                  <a:pt x="748982" y="18177"/>
                </a:cubicBezTo>
                <a:lnTo>
                  <a:pt x="670605" y="26885"/>
                </a:lnTo>
                <a:lnTo>
                  <a:pt x="531267" y="44302"/>
                </a:lnTo>
                <a:cubicBezTo>
                  <a:pt x="505141" y="53011"/>
                  <a:pt x="479211" y="62329"/>
                  <a:pt x="452890" y="70428"/>
                </a:cubicBezTo>
                <a:cubicBezTo>
                  <a:pt x="441451" y="73948"/>
                  <a:pt x="429520" y="75698"/>
                  <a:pt x="418056" y="79137"/>
                </a:cubicBezTo>
                <a:cubicBezTo>
                  <a:pt x="400471" y="84413"/>
                  <a:pt x="365805" y="96554"/>
                  <a:pt x="365805" y="96554"/>
                </a:cubicBezTo>
                <a:cubicBezTo>
                  <a:pt x="351785" y="110573"/>
                  <a:pt x="329164" y="131551"/>
                  <a:pt x="322262" y="148805"/>
                </a:cubicBezTo>
                <a:cubicBezTo>
                  <a:pt x="315704" y="165200"/>
                  <a:pt x="316456" y="183640"/>
                  <a:pt x="313553" y="201057"/>
                </a:cubicBezTo>
                <a:cubicBezTo>
                  <a:pt x="325164" y="230085"/>
                  <a:pt x="338500" y="258482"/>
                  <a:pt x="348387" y="288142"/>
                </a:cubicBezTo>
                <a:cubicBezTo>
                  <a:pt x="355957" y="310851"/>
                  <a:pt x="359637" y="334682"/>
                  <a:pt x="365805" y="357811"/>
                </a:cubicBezTo>
                <a:cubicBezTo>
                  <a:pt x="384445" y="427711"/>
                  <a:pt x="382363" y="416480"/>
                  <a:pt x="409347" y="488440"/>
                </a:cubicBezTo>
                <a:cubicBezTo>
                  <a:pt x="412250" y="508760"/>
                  <a:pt x="413440" y="529399"/>
                  <a:pt x="418056" y="549400"/>
                </a:cubicBezTo>
                <a:cubicBezTo>
                  <a:pt x="429932" y="600863"/>
                  <a:pt x="439671" y="605660"/>
                  <a:pt x="461599" y="653902"/>
                </a:cubicBezTo>
                <a:cubicBezTo>
                  <a:pt x="468068" y="668133"/>
                  <a:pt x="473674" y="682754"/>
                  <a:pt x="479016" y="697445"/>
                </a:cubicBezTo>
                <a:cubicBezTo>
                  <a:pt x="485290" y="714699"/>
                  <a:pt x="483451" y="736715"/>
                  <a:pt x="496433" y="749697"/>
                </a:cubicBezTo>
                <a:lnTo>
                  <a:pt x="522559" y="775822"/>
                </a:lnTo>
                <a:cubicBezTo>
                  <a:pt x="539319" y="859626"/>
                  <a:pt x="517282" y="782000"/>
                  <a:pt x="557393" y="854200"/>
                </a:cubicBezTo>
                <a:cubicBezTo>
                  <a:pt x="575295" y="886423"/>
                  <a:pt x="576491" y="906145"/>
                  <a:pt x="583519" y="941285"/>
                </a:cubicBezTo>
                <a:cubicBezTo>
                  <a:pt x="539097" y="1007920"/>
                  <a:pt x="593690" y="940942"/>
                  <a:pt x="444182" y="976120"/>
                </a:cubicBezTo>
                <a:cubicBezTo>
                  <a:pt x="432194" y="978941"/>
                  <a:pt x="428822" y="996264"/>
                  <a:pt x="418056" y="1002245"/>
                </a:cubicBezTo>
                <a:cubicBezTo>
                  <a:pt x="402007" y="1011161"/>
                  <a:pt x="383222" y="1013856"/>
                  <a:pt x="365805" y="1019662"/>
                </a:cubicBezTo>
                <a:cubicBezTo>
                  <a:pt x="354193" y="1028371"/>
                  <a:pt x="343416" y="1038320"/>
                  <a:pt x="330970" y="1045788"/>
                </a:cubicBezTo>
                <a:cubicBezTo>
                  <a:pt x="314272" y="1055807"/>
                  <a:pt x="294921" y="1061112"/>
                  <a:pt x="278719" y="1071914"/>
                </a:cubicBezTo>
                <a:cubicBezTo>
                  <a:pt x="268472" y="1078746"/>
                  <a:pt x="262615" y="1090882"/>
                  <a:pt x="252593" y="1098040"/>
                </a:cubicBezTo>
                <a:cubicBezTo>
                  <a:pt x="242029" y="1105586"/>
                  <a:pt x="228768" y="1108577"/>
                  <a:pt x="217759" y="1115457"/>
                </a:cubicBezTo>
                <a:cubicBezTo>
                  <a:pt x="205451" y="1123149"/>
                  <a:pt x="194075" y="1132290"/>
                  <a:pt x="182925" y="1141582"/>
                </a:cubicBezTo>
                <a:cubicBezTo>
                  <a:pt x="153597" y="1166022"/>
                  <a:pt x="174987" y="1159803"/>
                  <a:pt x="130673" y="1185125"/>
                </a:cubicBezTo>
                <a:cubicBezTo>
                  <a:pt x="122703" y="1189679"/>
                  <a:pt x="113256" y="1190931"/>
                  <a:pt x="104547" y="1193834"/>
                </a:cubicBezTo>
                <a:cubicBezTo>
                  <a:pt x="95839" y="1202543"/>
                  <a:pt x="85580" y="1209938"/>
                  <a:pt x="78422" y="1219960"/>
                </a:cubicBezTo>
                <a:cubicBezTo>
                  <a:pt x="50075" y="1259646"/>
                  <a:pt x="76845" y="1251229"/>
                  <a:pt x="34879" y="1272211"/>
                </a:cubicBezTo>
                <a:cubicBezTo>
                  <a:pt x="32282" y="1273509"/>
                  <a:pt x="-1406" y="1254794"/>
                  <a:pt x="45" y="1272211"/>
                </a:cubicBezTo>
                <a:close/>
              </a:path>
            </a:pathLst>
          </a:custGeom>
          <a:solidFill>
            <a:srgbClr val="0606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6CD20-45B7-1FDE-1CC8-460863892397}"/>
              </a:ext>
            </a:extLst>
          </p:cNvPr>
          <p:cNvSpPr txBox="1"/>
          <p:nvPr/>
        </p:nvSpPr>
        <p:spPr>
          <a:xfrm rot="19830404">
            <a:off x="7478532" y="2721126"/>
            <a:ext cx="761862" cy="246221"/>
          </a:xfrm>
          <a:prstGeom prst="rect">
            <a:avLst/>
          </a:prstGeom>
          <a:solidFill>
            <a:schemeClr val="bg1"/>
          </a:solidFill>
          <a:ln>
            <a:solidFill>
              <a:schemeClr val="tx1"/>
            </a:solidFill>
          </a:ln>
        </p:spPr>
        <p:txBody>
          <a:bodyPr wrap="square" rtlCol="0">
            <a:spAutoFit/>
          </a:bodyPr>
          <a:lstStyle/>
          <a:p>
            <a:r>
              <a:rPr lang="en-US" sz="1000" dirty="0"/>
              <a:t>Blue Lane </a:t>
            </a:r>
          </a:p>
        </p:txBody>
      </p:sp>
      <p:sp>
        <p:nvSpPr>
          <p:cNvPr id="14" name="Rectangle 13">
            <a:extLst>
              <a:ext uri="{FF2B5EF4-FFF2-40B4-BE49-F238E27FC236}">
                <a16:creationId xmlns:a16="http://schemas.microsoft.com/office/drawing/2014/main" id="{F43E9677-38C5-445A-4837-A6F5F6A65842}"/>
              </a:ext>
            </a:extLst>
          </p:cNvPr>
          <p:cNvSpPr/>
          <p:nvPr/>
        </p:nvSpPr>
        <p:spPr>
          <a:xfrm rot="19717398">
            <a:off x="6801863" y="3469651"/>
            <a:ext cx="302603"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584833-DB69-3940-A8CC-D1410EC90BAA}"/>
              </a:ext>
            </a:extLst>
          </p:cNvPr>
          <p:cNvSpPr/>
          <p:nvPr/>
        </p:nvSpPr>
        <p:spPr>
          <a:xfrm rot="19657708">
            <a:off x="6637427" y="3213666"/>
            <a:ext cx="314080"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2ABB77-4B47-8CEF-04A4-FA63F1558B18}"/>
              </a:ext>
            </a:extLst>
          </p:cNvPr>
          <p:cNvSpPr/>
          <p:nvPr/>
        </p:nvSpPr>
        <p:spPr>
          <a:xfrm rot="3539781">
            <a:off x="6342563" y="3570464"/>
            <a:ext cx="429436"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FE8635-5051-1ED9-F877-460F34445B00}"/>
              </a:ext>
            </a:extLst>
          </p:cNvPr>
          <p:cNvSpPr/>
          <p:nvPr/>
        </p:nvSpPr>
        <p:spPr>
          <a:xfrm rot="19717398">
            <a:off x="6469885" y="2973990"/>
            <a:ext cx="318990"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DEC844-8B29-D86F-4368-845ACF95FDCD}"/>
              </a:ext>
            </a:extLst>
          </p:cNvPr>
          <p:cNvSpPr/>
          <p:nvPr/>
        </p:nvSpPr>
        <p:spPr>
          <a:xfrm rot="3539781">
            <a:off x="5635759" y="2836047"/>
            <a:ext cx="1104849" cy="378969"/>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6818519" y="3446185"/>
            <a:ext cx="284052" cy="307777"/>
          </a:xfrm>
          <a:prstGeom prst="rect">
            <a:avLst/>
          </a:prstGeom>
          <a:noFill/>
        </p:spPr>
        <p:txBody>
          <a:bodyPr wrap="none" rtlCol="0">
            <a:spAutoFit/>
          </a:bodyPr>
          <a:lstStyle/>
          <a:p>
            <a:r>
              <a:rPr lang="en-US" dirty="0"/>
              <a:t>1</a:t>
            </a:r>
          </a:p>
        </p:txBody>
      </p:sp>
      <p:sp>
        <p:nvSpPr>
          <p:cNvPr id="21" name="TextBox 20">
            <a:extLst>
              <a:ext uri="{FF2B5EF4-FFF2-40B4-BE49-F238E27FC236}">
                <a16:creationId xmlns:a16="http://schemas.microsoft.com/office/drawing/2014/main" id="{09DBEB3A-38E7-25D6-FC5D-3CC6E25E41CA}"/>
              </a:ext>
            </a:extLst>
          </p:cNvPr>
          <p:cNvSpPr txBox="1"/>
          <p:nvPr/>
        </p:nvSpPr>
        <p:spPr>
          <a:xfrm>
            <a:off x="6657289" y="3204079"/>
            <a:ext cx="284052" cy="307777"/>
          </a:xfrm>
          <a:prstGeom prst="rect">
            <a:avLst/>
          </a:prstGeom>
          <a:noFill/>
        </p:spPr>
        <p:txBody>
          <a:bodyPr wrap="none" rtlCol="0">
            <a:spAutoFit/>
          </a:bodyPr>
          <a:lstStyle/>
          <a:p>
            <a:r>
              <a:rPr lang="en-US" dirty="0"/>
              <a:t>2</a:t>
            </a:r>
          </a:p>
        </p:txBody>
      </p:sp>
      <p:sp>
        <p:nvSpPr>
          <p:cNvPr id="22" name="TextBox 21">
            <a:extLst>
              <a:ext uri="{FF2B5EF4-FFF2-40B4-BE49-F238E27FC236}">
                <a16:creationId xmlns:a16="http://schemas.microsoft.com/office/drawing/2014/main" id="{D23BDFBA-C745-2FBD-6473-19C890078AFD}"/>
              </a:ext>
            </a:extLst>
          </p:cNvPr>
          <p:cNvSpPr txBox="1"/>
          <p:nvPr/>
        </p:nvSpPr>
        <p:spPr>
          <a:xfrm>
            <a:off x="6508142" y="2953672"/>
            <a:ext cx="284052" cy="307777"/>
          </a:xfrm>
          <a:prstGeom prst="rect">
            <a:avLst/>
          </a:prstGeom>
          <a:noFill/>
        </p:spPr>
        <p:txBody>
          <a:bodyPr wrap="none" rtlCol="0">
            <a:spAutoFit/>
          </a:bodyPr>
          <a:lstStyle/>
          <a:p>
            <a:r>
              <a:rPr lang="en-US" dirty="0"/>
              <a:t>3</a:t>
            </a:r>
          </a:p>
        </p:txBody>
      </p:sp>
      <p:sp>
        <p:nvSpPr>
          <p:cNvPr id="23" name="TextBox 22">
            <a:extLst>
              <a:ext uri="{FF2B5EF4-FFF2-40B4-BE49-F238E27FC236}">
                <a16:creationId xmlns:a16="http://schemas.microsoft.com/office/drawing/2014/main" id="{19DE66C3-8AF9-5B8F-BDC9-0FAEFB25599F}"/>
              </a:ext>
            </a:extLst>
          </p:cNvPr>
          <p:cNvSpPr txBox="1"/>
          <p:nvPr/>
        </p:nvSpPr>
        <p:spPr>
          <a:xfrm>
            <a:off x="6422220" y="3537532"/>
            <a:ext cx="284052" cy="307777"/>
          </a:xfrm>
          <a:prstGeom prst="rect">
            <a:avLst/>
          </a:prstGeom>
          <a:noFill/>
        </p:spPr>
        <p:txBody>
          <a:bodyPr wrap="none" rtlCol="0">
            <a:spAutoFit/>
          </a:bodyPr>
          <a:lstStyle/>
          <a:p>
            <a:r>
              <a:rPr lang="en-US" dirty="0"/>
              <a:t>4</a:t>
            </a:r>
          </a:p>
        </p:txBody>
      </p:sp>
      <p:sp>
        <p:nvSpPr>
          <p:cNvPr id="24" name="TextBox 23">
            <a:extLst>
              <a:ext uri="{FF2B5EF4-FFF2-40B4-BE49-F238E27FC236}">
                <a16:creationId xmlns:a16="http://schemas.microsoft.com/office/drawing/2014/main" id="{0A66F4EE-6109-7B54-6427-2ED397CDC0DA}"/>
              </a:ext>
            </a:extLst>
          </p:cNvPr>
          <p:cNvSpPr txBox="1"/>
          <p:nvPr/>
        </p:nvSpPr>
        <p:spPr>
          <a:xfrm>
            <a:off x="6040365" y="2871642"/>
            <a:ext cx="284052" cy="307777"/>
          </a:xfrm>
          <a:prstGeom prst="rect">
            <a:avLst/>
          </a:prstGeom>
          <a:noFill/>
        </p:spPr>
        <p:txBody>
          <a:bodyPr wrap="none" rtlCol="0">
            <a:spAutoFit/>
          </a:bodyPr>
          <a:lstStyle/>
          <a:p>
            <a:r>
              <a:rPr lang="en-US" dirty="0"/>
              <a:t>5</a:t>
            </a:r>
          </a:p>
        </p:txBody>
      </p:sp>
      <p:sp>
        <p:nvSpPr>
          <p:cNvPr id="25" name="Freeform: Shape 24">
            <a:extLst>
              <a:ext uri="{FF2B5EF4-FFF2-40B4-BE49-F238E27FC236}">
                <a16:creationId xmlns:a16="http://schemas.microsoft.com/office/drawing/2014/main" id="{5A0A03F8-5F37-908C-C70F-8EE8EAE746CB}"/>
              </a:ext>
            </a:extLst>
          </p:cNvPr>
          <p:cNvSpPr/>
          <p:nvPr/>
        </p:nvSpPr>
        <p:spPr>
          <a:xfrm>
            <a:off x="5686050" y="2264229"/>
            <a:ext cx="1995624" cy="2081348"/>
          </a:xfrm>
          <a:custGeom>
            <a:avLst/>
            <a:gdLst>
              <a:gd name="connsiteX0" fmla="*/ 627664 w 1995624"/>
              <a:gd name="connsiteY0" fmla="*/ 0 h 2081348"/>
              <a:gd name="connsiteX1" fmla="*/ 557996 w 1995624"/>
              <a:gd name="connsiteY1" fmla="*/ 26125 h 2081348"/>
              <a:gd name="connsiteX2" fmla="*/ 523161 w 1995624"/>
              <a:gd name="connsiteY2" fmla="*/ 69668 h 2081348"/>
              <a:gd name="connsiteX3" fmla="*/ 488327 w 1995624"/>
              <a:gd name="connsiteY3" fmla="*/ 78377 h 2081348"/>
              <a:gd name="connsiteX4" fmla="*/ 418659 w 1995624"/>
              <a:gd name="connsiteY4" fmla="*/ 113211 h 2081348"/>
              <a:gd name="connsiteX5" fmla="*/ 366407 w 1995624"/>
              <a:gd name="connsiteY5" fmla="*/ 139337 h 2081348"/>
              <a:gd name="connsiteX6" fmla="*/ 270613 w 1995624"/>
              <a:gd name="connsiteY6" fmla="*/ 165462 h 2081348"/>
              <a:gd name="connsiteX7" fmla="*/ 244487 w 1995624"/>
              <a:gd name="connsiteY7" fmla="*/ 182880 h 2081348"/>
              <a:gd name="connsiteX8" fmla="*/ 209653 w 1995624"/>
              <a:gd name="connsiteY8" fmla="*/ 191588 h 2081348"/>
              <a:gd name="connsiteX9" fmla="*/ 174819 w 1995624"/>
              <a:gd name="connsiteY9" fmla="*/ 209005 h 2081348"/>
              <a:gd name="connsiteX10" fmla="*/ 148693 w 1995624"/>
              <a:gd name="connsiteY10" fmla="*/ 217714 h 2081348"/>
              <a:gd name="connsiteX11" fmla="*/ 96441 w 1995624"/>
              <a:gd name="connsiteY11" fmla="*/ 243840 h 2081348"/>
              <a:gd name="connsiteX12" fmla="*/ 26773 w 1995624"/>
              <a:gd name="connsiteY12" fmla="*/ 322217 h 2081348"/>
              <a:gd name="connsiteX13" fmla="*/ 18064 w 1995624"/>
              <a:gd name="connsiteY13" fmla="*/ 357051 h 2081348"/>
              <a:gd name="connsiteX14" fmla="*/ 647 w 1995624"/>
              <a:gd name="connsiteY14" fmla="*/ 383177 h 2081348"/>
              <a:gd name="connsiteX15" fmla="*/ 61607 w 1995624"/>
              <a:gd name="connsiteY15" fmla="*/ 522514 h 2081348"/>
              <a:gd name="connsiteX16" fmla="*/ 79024 w 1995624"/>
              <a:gd name="connsiteY16" fmla="*/ 566057 h 2081348"/>
              <a:gd name="connsiteX17" fmla="*/ 139984 w 1995624"/>
              <a:gd name="connsiteY17" fmla="*/ 661851 h 2081348"/>
              <a:gd name="connsiteX18" fmla="*/ 148693 w 1995624"/>
              <a:gd name="connsiteY18" fmla="*/ 687977 h 2081348"/>
              <a:gd name="connsiteX19" fmla="*/ 166110 w 1995624"/>
              <a:gd name="connsiteY19" fmla="*/ 714102 h 2081348"/>
              <a:gd name="connsiteX20" fmla="*/ 218361 w 1995624"/>
              <a:gd name="connsiteY20" fmla="*/ 783771 h 2081348"/>
              <a:gd name="connsiteX21" fmla="*/ 235779 w 1995624"/>
              <a:gd name="connsiteY21" fmla="*/ 809897 h 2081348"/>
              <a:gd name="connsiteX22" fmla="*/ 261904 w 1995624"/>
              <a:gd name="connsiteY22" fmla="*/ 844731 h 2081348"/>
              <a:gd name="connsiteX23" fmla="*/ 331573 w 1995624"/>
              <a:gd name="connsiteY23" fmla="*/ 966651 h 2081348"/>
              <a:gd name="connsiteX24" fmla="*/ 436076 w 1995624"/>
              <a:gd name="connsiteY24" fmla="*/ 1114697 h 2081348"/>
              <a:gd name="connsiteX25" fmla="*/ 462201 w 1995624"/>
              <a:gd name="connsiteY25" fmla="*/ 1166948 h 2081348"/>
              <a:gd name="connsiteX26" fmla="*/ 470910 w 1995624"/>
              <a:gd name="connsiteY26" fmla="*/ 1201782 h 2081348"/>
              <a:gd name="connsiteX27" fmla="*/ 488327 w 1995624"/>
              <a:gd name="connsiteY27" fmla="*/ 1219200 h 2081348"/>
              <a:gd name="connsiteX28" fmla="*/ 514453 w 1995624"/>
              <a:gd name="connsiteY28" fmla="*/ 1254034 h 2081348"/>
              <a:gd name="connsiteX29" fmla="*/ 566704 w 1995624"/>
              <a:gd name="connsiteY29" fmla="*/ 1349828 h 2081348"/>
              <a:gd name="connsiteX30" fmla="*/ 584121 w 1995624"/>
              <a:gd name="connsiteY30" fmla="*/ 1375954 h 2081348"/>
              <a:gd name="connsiteX31" fmla="*/ 601539 w 1995624"/>
              <a:gd name="connsiteY31" fmla="*/ 1419497 h 2081348"/>
              <a:gd name="connsiteX32" fmla="*/ 636373 w 1995624"/>
              <a:gd name="connsiteY32" fmla="*/ 1489165 h 2081348"/>
              <a:gd name="connsiteX33" fmla="*/ 653790 w 1995624"/>
              <a:gd name="connsiteY33" fmla="*/ 1524000 h 2081348"/>
              <a:gd name="connsiteX34" fmla="*/ 679916 w 1995624"/>
              <a:gd name="connsiteY34" fmla="*/ 1558834 h 2081348"/>
              <a:gd name="connsiteX35" fmla="*/ 723459 w 1995624"/>
              <a:gd name="connsiteY35" fmla="*/ 1663337 h 2081348"/>
              <a:gd name="connsiteX36" fmla="*/ 740876 w 1995624"/>
              <a:gd name="connsiteY36" fmla="*/ 1715588 h 2081348"/>
              <a:gd name="connsiteX37" fmla="*/ 793127 w 1995624"/>
              <a:gd name="connsiteY37" fmla="*/ 1828800 h 2081348"/>
              <a:gd name="connsiteX38" fmla="*/ 827961 w 1995624"/>
              <a:gd name="connsiteY38" fmla="*/ 1863634 h 2081348"/>
              <a:gd name="connsiteX39" fmla="*/ 854087 w 1995624"/>
              <a:gd name="connsiteY39" fmla="*/ 1915885 h 2081348"/>
              <a:gd name="connsiteX40" fmla="*/ 897630 w 1995624"/>
              <a:gd name="connsiteY40" fmla="*/ 1950720 h 2081348"/>
              <a:gd name="connsiteX41" fmla="*/ 941173 w 1995624"/>
              <a:gd name="connsiteY41" fmla="*/ 2002971 h 2081348"/>
              <a:gd name="connsiteX42" fmla="*/ 967299 w 1995624"/>
              <a:gd name="connsiteY42" fmla="*/ 2055222 h 2081348"/>
              <a:gd name="connsiteX43" fmla="*/ 984716 w 1995624"/>
              <a:gd name="connsiteY43" fmla="*/ 2072640 h 2081348"/>
              <a:gd name="connsiteX44" fmla="*/ 1010841 w 1995624"/>
              <a:gd name="connsiteY44" fmla="*/ 2081348 h 2081348"/>
              <a:gd name="connsiteX45" fmla="*/ 1106636 w 1995624"/>
              <a:gd name="connsiteY45" fmla="*/ 2055222 h 2081348"/>
              <a:gd name="connsiteX46" fmla="*/ 1124053 w 1995624"/>
              <a:gd name="connsiteY46" fmla="*/ 2029097 h 2081348"/>
              <a:gd name="connsiteX47" fmla="*/ 1150179 w 1995624"/>
              <a:gd name="connsiteY47" fmla="*/ 2011680 h 2081348"/>
              <a:gd name="connsiteX48" fmla="*/ 1167596 w 1995624"/>
              <a:gd name="connsiteY48" fmla="*/ 1985554 h 2081348"/>
              <a:gd name="connsiteX49" fmla="*/ 1228556 w 1995624"/>
              <a:gd name="connsiteY49" fmla="*/ 1950720 h 2081348"/>
              <a:gd name="connsiteX50" fmla="*/ 1306933 w 1995624"/>
              <a:gd name="connsiteY50" fmla="*/ 1924594 h 2081348"/>
              <a:gd name="connsiteX51" fmla="*/ 1341767 w 1995624"/>
              <a:gd name="connsiteY51" fmla="*/ 1907177 h 2081348"/>
              <a:gd name="connsiteX52" fmla="*/ 1367893 w 1995624"/>
              <a:gd name="connsiteY52" fmla="*/ 1881051 h 2081348"/>
              <a:gd name="connsiteX53" fmla="*/ 1428853 w 1995624"/>
              <a:gd name="connsiteY53" fmla="*/ 1846217 h 2081348"/>
              <a:gd name="connsiteX54" fmla="*/ 1515939 w 1995624"/>
              <a:gd name="connsiteY54" fmla="*/ 1802674 h 2081348"/>
              <a:gd name="connsiteX55" fmla="*/ 1611733 w 1995624"/>
              <a:gd name="connsiteY55" fmla="*/ 1776548 h 2081348"/>
              <a:gd name="connsiteX56" fmla="*/ 1690110 w 1995624"/>
              <a:gd name="connsiteY56" fmla="*/ 1733005 h 2081348"/>
              <a:gd name="connsiteX57" fmla="*/ 1724944 w 1995624"/>
              <a:gd name="connsiteY57" fmla="*/ 1724297 h 2081348"/>
              <a:gd name="connsiteX58" fmla="*/ 1846864 w 1995624"/>
              <a:gd name="connsiteY58" fmla="*/ 1645920 h 2081348"/>
              <a:gd name="connsiteX59" fmla="*/ 1872990 w 1995624"/>
              <a:gd name="connsiteY59" fmla="*/ 1637211 h 2081348"/>
              <a:gd name="connsiteX60" fmla="*/ 1977493 w 1995624"/>
              <a:gd name="connsiteY60" fmla="*/ 1550125 h 2081348"/>
              <a:gd name="connsiteX61" fmla="*/ 1994910 w 1995624"/>
              <a:gd name="connsiteY61" fmla="*/ 1524000 h 2081348"/>
              <a:gd name="connsiteX62" fmla="*/ 1942659 w 1995624"/>
              <a:gd name="connsiteY62" fmla="*/ 1471748 h 2081348"/>
              <a:gd name="connsiteX63" fmla="*/ 1925241 w 1995624"/>
              <a:gd name="connsiteY63" fmla="*/ 1445622 h 2081348"/>
              <a:gd name="connsiteX64" fmla="*/ 1899116 w 1995624"/>
              <a:gd name="connsiteY64" fmla="*/ 1402080 h 2081348"/>
              <a:gd name="connsiteX65" fmla="*/ 1872990 w 1995624"/>
              <a:gd name="connsiteY65" fmla="*/ 1384662 h 2081348"/>
              <a:gd name="connsiteX66" fmla="*/ 1855573 w 1995624"/>
              <a:gd name="connsiteY66" fmla="*/ 1358537 h 2081348"/>
              <a:gd name="connsiteX67" fmla="*/ 1838156 w 1995624"/>
              <a:gd name="connsiteY67" fmla="*/ 1306285 h 2081348"/>
              <a:gd name="connsiteX68" fmla="*/ 1794613 w 1995624"/>
              <a:gd name="connsiteY68" fmla="*/ 1254034 h 2081348"/>
              <a:gd name="connsiteX69" fmla="*/ 1777196 w 1995624"/>
              <a:gd name="connsiteY69" fmla="*/ 1219200 h 2081348"/>
              <a:gd name="connsiteX70" fmla="*/ 1733653 w 1995624"/>
              <a:gd name="connsiteY70" fmla="*/ 1158240 h 2081348"/>
              <a:gd name="connsiteX71" fmla="*/ 1690110 w 1995624"/>
              <a:gd name="connsiteY71" fmla="*/ 1079862 h 2081348"/>
              <a:gd name="connsiteX72" fmla="*/ 1655276 w 1995624"/>
              <a:gd name="connsiteY72" fmla="*/ 1027611 h 2081348"/>
              <a:gd name="connsiteX73" fmla="*/ 1629150 w 1995624"/>
              <a:gd name="connsiteY73" fmla="*/ 940525 h 2081348"/>
              <a:gd name="connsiteX74" fmla="*/ 1611733 w 1995624"/>
              <a:gd name="connsiteY74" fmla="*/ 914400 h 2081348"/>
              <a:gd name="connsiteX75" fmla="*/ 1594316 w 1995624"/>
              <a:gd name="connsiteY75" fmla="*/ 853440 h 2081348"/>
              <a:gd name="connsiteX76" fmla="*/ 1585607 w 1995624"/>
              <a:gd name="connsiteY76" fmla="*/ 809897 h 2081348"/>
              <a:gd name="connsiteX77" fmla="*/ 1542064 w 1995624"/>
              <a:gd name="connsiteY77" fmla="*/ 740228 h 2081348"/>
              <a:gd name="connsiteX78" fmla="*/ 1515939 w 1995624"/>
              <a:gd name="connsiteY78" fmla="*/ 687977 h 2081348"/>
              <a:gd name="connsiteX79" fmla="*/ 1472396 w 1995624"/>
              <a:gd name="connsiteY79" fmla="*/ 618308 h 2081348"/>
              <a:gd name="connsiteX80" fmla="*/ 1446270 w 1995624"/>
              <a:gd name="connsiteY80" fmla="*/ 557348 h 2081348"/>
              <a:gd name="connsiteX81" fmla="*/ 1428853 w 1995624"/>
              <a:gd name="connsiteY81" fmla="*/ 513805 h 2081348"/>
              <a:gd name="connsiteX82" fmla="*/ 1411436 w 1995624"/>
              <a:gd name="connsiteY82" fmla="*/ 478971 h 2081348"/>
              <a:gd name="connsiteX83" fmla="*/ 1402727 w 1995624"/>
              <a:gd name="connsiteY83" fmla="*/ 452845 h 2081348"/>
              <a:gd name="connsiteX84" fmla="*/ 1367893 w 1995624"/>
              <a:gd name="connsiteY84" fmla="*/ 435428 h 2081348"/>
              <a:gd name="connsiteX85" fmla="*/ 1298224 w 1995624"/>
              <a:gd name="connsiteY85" fmla="*/ 444137 h 2081348"/>
              <a:gd name="connsiteX86" fmla="*/ 1272099 w 1995624"/>
              <a:gd name="connsiteY86" fmla="*/ 461554 h 2081348"/>
              <a:gd name="connsiteX87" fmla="*/ 1211139 w 1995624"/>
              <a:gd name="connsiteY87" fmla="*/ 487680 h 2081348"/>
              <a:gd name="connsiteX88" fmla="*/ 1150179 w 1995624"/>
              <a:gd name="connsiteY88" fmla="*/ 531222 h 2081348"/>
              <a:gd name="connsiteX89" fmla="*/ 1124053 w 1995624"/>
              <a:gd name="connsiteY89" fmla="*/ 548640 h 2081348"/>
              <a:gd name="connsiteX90" fmla="*/ 1054384 w 1995624"/>
              <a:gd name="connsiteY90" fmla="*/ 583474 h 2081348"/>
              <a:gd name="connsiteX91" fmla="*/ 976007 w 1995624"/>
              <a:gd name="connsiteY91" fmla="*/ 600891 h 2081348"/>
              <a:gd name="connsiteX92" fmla="*/ 941173 w 1995624"/>
              <a:gd name="connsiteY92" fmla="*/ 609600 h 2081348"/>
              <a:gd name="connsiteX93" fmla="*/ 906339 w 1995624"/>
              <a:gd name="connsiteY93" fmla="*/ 627017 h 2081348"/>
              <a:gd name="connsiteX94" fmla="*/ 888921 w 1995624"/>
              <a:gd name="connsiteY94" fmla="*/ 574765 h 2081348"/>
              <a:gd name="connsiteX95" fmla="*/ 880213 w 1995624"/>
              <a:gd name="connsiteY95" fmla="*/ 548640 h 2081348"/>
              <a:gd name="connsiteX96" fmla="*/ 871504 w 1995624"/>
              <a:gd name="connsiteY96" fmla="*/ 513805 h 2081348"/>
              <a:gd name="connsiteX97" fmla="*/ 854087 w 1995624"/>
              <a:gd name="connsiteY97" fmla="*/ 478971 h 2081348"/>
              <a:gd name="connsiteX98" fmla="*/ 845379 w 1995624"/>
              <a:gd name="connsiteY98" fmla="*/ 452845 h 2081348"/>
              <a:gd name="connsiteX99" fmla="*/ 827961 w 1995624"/>
              <a:gd name="connsiteY99" fmla="*/ 435428 h 2081348"/>
              <a:gd name="connsiteX100" fmla="*/ 801836 w 1995624"/>
              <a:gd name="connsiteY100" fmla="*/ 400594 h 2081348"/>
              <a:gd name="connsiteX101" fmla="*/ 740876 w 1995624"/>
              <a:gd name="connsiteY101" fmla="*/ 322217 h 2081348"/>
              <a:gd name="connsiteX102" fmla="*/ 723459 w 1995624"/>
              <a:gd name="connsiteY102" fmla="*/ 287382 h 2081348"/>
              <a:gd name="connsiteX103" fmla="*/ 706041 w 1995624"/>
              <a:gd name="connsiteY103" fmla="*/ 261257 h 2081348"/>
              <a:gd name="connsiteX104" fmla="*/ 688624 w 1995624"/>
              <a:gd name="connsiteY104" fmla="*/ 200297 h 2081348"/>
              <a:gd name="connsiteX105" fmla="*/ 671207 w 1995624"/>
              <a:gd name="connsiteY105" fmla="*/ 165462 h 2081348"/>
              <a:gd name="connsiteX106" fmla="*/ 645081 w 1995624"/>
              <a:gd name="connsiteY106" fmla="*/ 121920 h 2081348"/>
              <a:gd name="connsiteX107" fmla="*/ 627664 w 1995624"/>
              <a:gd name="connsiteY107" fmla="*/ 52251 h 2081348"/>
              <a:gd name="connsiteX108" fmla="*/ 610247 w 1995624"/>
              <a:gd name="connsiteY108" fmla="*/ 26125 h 2081348"/>
              <a:gd name="connsiteX109" fmla="*/ 627664 w 1995624"/>
              <a:gd name="connsiteY109" fmla="*/ 0 h 20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95624" h="2081348">
                <a:moveTo>
                  <a:pt x="627664" y="0"/>
                </a:moveTo>
                <a:cubicBezTo>
                  <a:pt x="618956" y="0"/>
                  <a:pt x="580420" y="3700"/>
                  <a:pt x="557996" y="26125"/>
                </a:cubicBezTo>
                <a:cubicBezTo>
                  <a:pt x="545687" y="38435"/>
                  <a:pt x="540400" y="61048"/>
                  <a:pt x="523161" y="69668"/>
                </a:cubicBezTo>
                <a:cubicBezTo>
                  <a:pt x="512456" y="75021"/>
                  <a:pt x="499375" y="73774"/>
                  <a:pt x="488327" y="78377"/>
                </a:cubicBezTo>
                <a:cubicBezTo>
                  <a:pt x="464361" y="88363"/>
                  <a:pt x="441882" y="101600"/>
                  <a:pt x="418659" y="113211"/>
                </a:cubicBezTo>
                <a:cubicBezTo>
                  <a:pt x="401242" y="121920"/>
                  <a:pt x="384881" y="133179"/>
                  <a:pt x="366407" y="139337"/>
                </a:cubicBezTo>
                <a:cubicBezTo>
                  <a:pt x="300114" y="161435"/>
                  <a:pt x="332159" y="153154"/>
                  <a:pt x="270613" y="165462"/>
                </a:cubicBezTo>
                <a:cubicBezTo>
                  <a:pt x="261904" y="171268"/>
                  <a:pt x="254107" y="178757"/>
                  <a:pt x="244487" y="182880"/>
                </a:cubicBezTo>
                <a:cubicBezTo>
                  <a:pt x="233486" y="187595"/>
                  <a:pt x="220860" y="187386"/>
                  <a:pt x="209653" y="191588"/>
                </a:cubicBezTo>
                <a:cubicBezTo>
                  <a:pt x="197498" y="196146"/>
                  <a:pt x="186751" y="203891"/>
                  <a:pt x="174819" y="209005"/>
                </a:cubicBezTo>
                <a:cubicBezTo>
                  <a:pt x="166381" y="212621"/>
                  <a:pt x="156904" y="213609"/>
                  <a:pt x="148693" y="217714"/>
                </a:cubicBezTo>
                <a:cubicBezTo>
                  <a:pt x="81165" y="251478"/>
                  <a:pt x="162110" y="221950"/>
                  <a:pt x="96441" y="243840"/>
                </a:cubicBezTo>
                <a:cubicBezTo>
                  <a:pt x="36789" y="303492"/>
                  <a:pt x="57853" y="275596"/>
                  <a:pt x="26773" y="322217"/>
                </a:cubicBezTo>
                <a:cubicBezTo>
                  <a:pt x="23870" y="333828"/>
                  <a:pt x="22779" y="346050"/>
                  <a:pt x="18064" y="357051"/>
                </a:cubicBezTo>
                <a:cubicBezTo>
                  <a:pt x="13941" y="366671"/>
                  <a:pt x="1803" y="372775"/>
                  <a:pt x="647" y="383177"/>
                </a:cubicBezTo>
                <a:cubicBezTo>
                  <a:pt x="-6015" y="443138"/>
                  <a:pt x="40412" y="469525"/>
                  <a:pt x="61607" y="522514"/>
                </a:cubicBezTo>
                <a:cubicBezTo>
                  <a:pt x="67413" y="537028"/>
                  <a:pt x="71538" y="552333"/>
                  <a:pt x="79024" y="566057"/>
                </a:cubicBezTo>
                <a:cubicBezTo>
                  <a:pt x="120453" y="642010"/>
                  <a:pt x="105349" y="592581"/>
                  <a:pt x="139984" y="661851"/>
                </a:cubicBezTo>
                <a:cubicBezTo>
                  <a:pt x="144089" y="670062"/>
                  <a:pt x="144588" y="679766"/>
                  <a:pt x="148693" y="687977"/>
                </a:cubicBezTo>
                <a:cubicBezTo>
                  <a:pt x="153374" y="697338"/>
                  <a:pt x="159954" y="705638"/>
                  <a:pt x="166110" y="714102"/>
                </a:cubicBezTo>
                <a:cubicBezTo>
                  <a:pt x="183184" y="737579"/>
                  <a:pt x="202258" y="759618"/>
                  <a:pt x="218361" y="783771"/>
                </a:cubicBezTo>
                <a:cubicBezTo>
                  <a:pt x="224167" y="792480"/>
                  <a:pt x="229695" y="801380"/>
                  <a:pt x="235779" y="809897"/>
                </a:cubicBezTo>
                <a:cubicBezTo>
                  <a:pt x="244215" y="821708"/>
                  <a:pt x="254212" y="832423"/>
                  <a:pt x="261904" y="844731"/>
                </a:cubicBezTo>
                <a:cubicBezTo>
                  <a:pt x="323042" y="942553"/>
                  <a:pt x="198109" y="783138"/>
                  <a:pt x="331573" y="966651"/>
                </a:cubicBezTo>
                <a:cubicBezTo>
                  <a:pt x="345960" y="986433"/>
                  <a:pt x="415176" y="1078869"/>
                  <a:pt x="436076" y="1114697"/>
                </a:cubicBezTo>
                <a:cubicBezTo>
                  <a:pt x="445888" y="1131517"/>
                  <a:pt x="454969" y="1148868"/>
                  <a:pt x="462201" y="1166948"/>
                </a:cubicBezTo>
                <a:cubicBezTo>
                  <a:pt x="466646" y="1178061"/>
                  <a:pt x="465557" y="1191077"/>
                  <a:pt x="470910" y="1201782"/>
                </a:cubicBezTo>
                <a:cubicBezTo>
                  <a:pt x="474582" y="1209126"/>
                  <a:pt x="483071" y="1212892"/>
                  <a:pt x="488327" y="1219200"/>
                </a:cubicBezTo>
                <a:cubicBezTo>
                  <a:pt x="497619" y="1230350"/>
                  <a:pt x="506661" y="1241789"/>
                  <a:pt x="514453" y="1254034"/>
                </a:cubicBezTo>
                <a:cubicBezTo>
                  <a:pt x="584816" y="1364605"/>
                  <a:pt x="522685" y="1272795"/>
                  <a:pt x="566704" y="1349828"/>
                </a:cubicBezTo>
                <a:cubicBezTo>
                  <a:pt x="571897" y="1358915"/>
                  <a:pt x="579440" y="1366593"/>
                  <a:pt x="584121" y="1375954"/>
                </a:cubicBezTo>
                <a:cubicBezTo>
                  <a:pt x="591112" y="1389936"/>
                  <a:pt x="594988" y="1405303"/>
                  <a:pt x="601539" y="1419497"/>
                </a:cubicBezTo>
                <a:cubicBezTo>
                  <a:pt x="612419" y="1443071"/>
                  <a:pt x="624762" y="1465942"/>
                  <a:pt x="636373" y="1489165"/>
                </a:cubicBezTo>
                <a:cubicBezTo>
                  <a:pt x="642179" y="1500777"/>
                  <a:pt x="646001" y="1513614"/>
                  <a:pt x="653790" y="1524000"/>
                </a:cubicBezTo>
                <a:lnTo>
                  <a:pt x="679916" y="1558834"/>
                </a:lnTo>
                <a:cubicBezTo>
                  <a:pt x="697136" y="1644940"/>
                  <a:pt x="675078" y="1558513"/>
                  <a:pt x="723459" y="1663337"/>
                </a:cubicBezTo>
                <a:cubicBezTo>
                  <a:pt x="731153" y="1680006"/>
                  <a:pt x="734602" y="1698334"/>
                  <a:pt x="740876" y="1715588"/>
                </a:cubicBezTo>
                <a:cubicBezTo>
                  <a:pt x="752451" y="1747419"/>
                  <a:pt x="777021" y="1804640"/>
                  <a:pt x="793127" y="1828800"/>
                </a:cubicBezTo>
                <a:cubicBezTo>
                  <a:pt x="802236" y="1842463"/>
                  <a:pt x="816350" y="1852023"/>
                  <a:pt x="827961" y="1863634"/>
                </a:cubicBezTo>
                <a:cubicBezTo>
                  <a:pt x="835044" y="1884883"/>
                  <a:pt x="837205" y="1899003"/>
                  <a:pt x="854087" y="1915885"/>
                </a:cubicBezTo>
                <a:cubicBezTo>
                  <a:pt x="867230" y="1929028"/>
                  <a:pt x="884487" y="1937577"/>
                  <a:pt x="897630" y="1950720"/>
                </a:cubicBezTo>
                <a:cubicBezTo>
                  <a:pt x="913661" y="1966751"/>
                  <a:pt x="926659" y="1985554"/>
                  <a:pt x="941173" y="2002971"/>
                </a:cubicBezTo>
                <a:cubicBezTo>
                  <a:pt x="950372" y="2030569"/>
                  <a:pt x="948003" y="2031102"/>
                  <a:pt x="967299" y="2055222"/>
                </a:cubicBezTo>
                <a:cubicBezTo>
                  <a:pt x="972428" y="2061633"/>
                  <a:pt x="977675" y="2068416"/>
                  <a:pt x="984716" y="2072640"/>
                </a:cubicBezTo>
                <a:cubicBezTo>
                  <a:pt x="992587" y="2077363"/>
                  <a:pt x="1002133" y="2078445"/>
                  <a:pt x="1010841" y="2081348"/>
                </a:cubicBezTo>
                <a:cubicBezTo>
                  <a:pt x="1042773" y="2072639"/>
                  <a:pt x="1076584" y="2069092"/>
                  <a:pt x="1106636" y="2055222"/>
                </a:cubicBezTo>
                <a:cubicBezTo>
                  <a:pt x="1116139" y="2050836"/>
                  <a:pt x="1116652" y="2036498"/>
                  <a:pt x="1124053" y="2029097"/>
                </a:cubicBezTo>
                <a:cubicBezTo>
                  <a:pt x="1131454" y="2021696"/>
                  <a:pt x="1141470" y="2017486"/>
                  <a:pt x="1150179" y="2011680"/>
                </a:cubicBezTo>
                <a:cubicBezTo>
                  <a:pt x="1155985" y="2002971"/>
                  <a:pt x="1160195" y="1992955"/>
                  <a:pt x="1167596" y="1985554"/>
                </a:cubicBezTo>
                <a:cubicBezTo>
                  <a:pt x="1197111" y="1956039"/>
                  <a:pt x="1196669" y="1962678"/>
                  <a:pt x="1228556" y="1950720"/>
                </a:cubicBezTo>
                <a:cubicBezTo>
                  <a:pt x="1294148" y="1926123"/>
                  <a:pt x="1248560" y="1939187"/>
                  <a:pt x="1306933" y="1924594"/>
                </a:cubicBezTo>
                <a:cubicBezTo>
                  <a:pt x="1318544" y="1918788"/>
                  <a:pt x="1331203" y="1914723"/>
                  <a:pt x="1341767" y="1907177"/>
                </a:cubicBezTo>
                <a:cubicBezTo>
                  <a:pt x="1351789" y="1900019"/>
                  <a:pt x="1358542" y="1889066"/>
                  <a:pt x="1367893" y="1881051"/>
                </a:cubicBezTo>
                <a:cubicBezTo>
                  <a:pt x="1401444" y="1852292"/>
                  <a:pt x="1394413" y="1857696"/>
                  <a:pt x="1428853" y="1846217"/>
                </a:cubicBezTo>
                <a:cubicBezTo>
                  <a:pt x="1491063" y="1804743"/>
                  <a:pt x="1460796" y="1816459"/>
                  <a:pt x="1515939" y="1802674"/>
                </a:cubicBezTo>
                <a:cubicBezTo>
                  <a:pt x="1576640" y="1762206"/>
                  <a:pt x="1497906" y="1809071"/>
                  <a:pt x="1611733" y="1776548"/>
                </a:cubicBezTo>
                <a:cubicBezTo>
                  <a:pt x="1712183" y="1747847"/>
                  <a:pt x="1626907" y="1760091"/>
                  <a:pt x="1690110" y="1733005"/>
                </a:cubicBezTo>
                <a:cubicBezTo>
                  <a:pt x="1701111" y="1728290"/>
                  <a:pt x="1713333" y="1727200"/>
                  <a:pt x="1724944" y="1724297"/>
                </a:cubicBezTo>
                <a:cubicBezTo>
                  <a:pt x="1763674" y="1695250"/>
                  <a:pt x="1802049" y="1665127"/>
                  <a:pt x="1846864" y="1645920"/>
                </a:cubicBezTo>
                <a:cubicBezTo>
                  <a:pt x="1855302" y="1642304"/>
                  <a:pt x="1864281" y="1640114"/>
                  <a:pt x="1872990" y="1637211"/>
                </a:cubicBezTo>
                <a:cubicBezTo>
                  <a:pt x="1951839" y="1558362"/>
                  <a:pt x="1913284" y="1582230"/>
                  <a:pt x="1977493" y="1550125"/>
                </a:cubicBezTo>
                <a:cubicBezTo>
                  <a:pt x="1983299" y="1541417"/>
                  <a:pt x="1999161" y="1533564"/>
                  <a:pt x="1994910" y="1524000"/>
                </a:cubicBezTo>
                <a:cubicBezTo>
                  <a:pt x="1984906" y="1501491"/>
                  <a:pt x="1956323" y="1492242"/>
                  <a:pt x="1942659" y="1471748"/>
                </a:cubicBezTo>
                <a:cubicBezTo>
                  <a:pt x="1936853" y="1463039"/>
                  <a:pt x="1930788" y="1454498"/>
                  <a:pt x="1925241" y="1445622"/>
                </a:cubicBezTo>
                <a:cubicBezTo>
                  <a:pt x="1916270" y="1431269"/>
                  <a:pt x="1910131" y="1414931"/>
                  <a:pt x="1899116" y="1402080"/>
                </a:cubicBezTo>
                <a:cubicBezTo>
                  <a:pt x="1892304" y="1394133"/>
                  <a:pt x="1881699" y="1390468"/>
                  <a:pt x="1872990" y="1384662"/>
                </a:cubicBezTo>
                <a:cubicBezTo>
                  <a:pt x="1867184" y="1375954"/>
                  <a:pt x="1859824" y="1368101"/>
                  <a:pt x="1855573" y="1358537"/>
                </a:cubicBezTo>
                <a:cubicBezTo>
                  <a:pt x="1848117" y="1341760"/>
                  <a:pt x="1847407" y="1322144"/>
                  <a:pt x="1838156" y="1306285"/>
                </a:cubicBezTo>
                <a:cubicBezTo>
                  <a:pt x="1826732" y="1286701"/>
                  <a:pt x="1807615" y="1272608"/>
                  <a:pt x="1794613" y="1254034"/>
                </a:cubicBezTo>
                <a:cubicBezTo>
                  <a:pt x="1787168" y="1243399"/>
                  <a:pt x="1783637" y="1230471"/>
                  <a:pt x="1777196" y="1219200"/>
                </a:cubicBezTo>
                <a:cubicBezTo>
                  <a:pt x="1765465" y="1198671"/>
                  <a:pt x="1747009" y="1176939"/>
                  <a:pt x="1733653" y="1158240"/>
                </a:cubicBezTo>
                <a:cubicBezTo>
                  <a:pt x="1699364" y="1110235"/>
                  <a:pt x="1732212" y="1152037"/>
                  <a:pt x="1690110" y="1079862"/>
                </a:cubicBezTo>
                <a:cubicBezTo>
                  <a:pt x="1679563" y="1061781"/>
                  <a:pt x="1655276" y="1027611"/>
                  <a:pt x="1655276" y="1027611"/>
                </a:cubicBezTo>
                <a:cubicBezTo>
                  <a:pt x="1647118" y="986821"/>
                  <a:pt x="1648245" y="978714"/>
                  <a:pt x="1629150" y="940525"/>
                </a:cubicBezTo>
                <a:cubicBezTo>
                  <a:pt x="1624469" y="931164"/>
                  <a:pt x="1616414" y="923761"/>
                  <a:pt x="1611733" y="914400"/>
                </a:cubicBezTo>
                <a:cubicBezTo>
                  <a:pt x="1605913" y="902760"/>
                  <a:pt x="1596549" y="863489"/>
                  <a:pt x="1594316" y="853440"/>
                </a:cubicBezTo>
                <a:cubicBezTo>
                  <a:pt x="1591105" y="838991"/>
                  <a:pt x="1590288" y="823939"/>
                  <a:pt x="1585607" y="809897"/>
                </a:cubicBezTo>
                <a:cubicBezTo>
                  <a:pt x="1576043" y="781204"/>
                  <a:pt x="1559943" y="764066"/>
                  <a:pt x="1542064" y="740228"/>
                </a:cubicBezTo>
                <a:cubicBezTo>
                  <a:pt x="1526099" y="692329"/>
                  <a:pt x="1542949" y="735243"/>
                  <a:pt x="1515939" y="687977"/>
                </a:cubicBezTo>
                <a:cubicBezTo>
                  <a:pt x="1477684" y="621032"/>
                  <a:pt x="1522349" y="684914"/>
                  <a:pt x="1472396" y="618308"/>
                </a:cubicBezTo>
                <a:cubicBezTo>
                  <a:pt x="1454270" y="545809"/>
                  <a:pt x="1476341" y="617490"/>
                  <a:pt x="1446270" y="557348"/>
                </a:cubicBezTo>
                <a:cubicBezTo>
                  <a:pt x="1439279" y="543366"/>
                  <a:pt x="1435202" y="528090"/>
                  <a:pt x="1428853" y="513805"/>
                </a:cubicBezTo>
                <a:cubicBezTo>
                  <a:pt x="1423581" y="501942"/>
                  <a:pt x="1416550" y="490903"/>
                  <a:pt x="1411436" y="478971"/>
                </a:cubicBezTo>
                <a:cubicBezTo>
                  <a:pt x="1407820" y="470533"/>
                  <a:pt x="1409218" y="459336"/>
                  <a:pt x="1402727" y="452845"/>
                </a:cubicBezTo>
                <a:cubicBezTo>
                  <a:pt x="1393547" y="443665"/>
                  <a:pt x="1379504" y="441234"/>
                  <a:pt x="1367893" y="435428"/>
                </a:cubicBezTo>
                <a:cubicBezTo>
                  <a:pt x="1344670" y="438331"/>
                  <a:pt x="1320803" y="437979"/>
                  <a:pt x="1298224" y="444137"/>
                </a:cubicBezTo>
                <a:cubicBezTo>
                  <a:pt x="1288127" y="446891"/>
                  <a:pt x="1281460" y="456873"/>
                  <a:pt x="1272099" y="461554"/>
                </a:cubicBezTo>
                <a:cubicBezTo>
                  <a:pt x="1174398" y="510403"/>
                  <a:pt x="1337988" y="415193"/>
                  <a:pt x="1211139" y="487680"/>
                </a:cubicBezTo>
                <a:cubicBezTo>
                  <a:pt x="1190614" y="499409"/>
                  <a:pt x="1168873" y="517869"/>
                  <a:pt x="1150179" y="531222"/>
                </a:cubicBezTo>
                <a:cubicBezTo>
                  <a:pt x="1141662" y="537306"/>
                  <a:pt x="1133242" y="543628"/>
                  <a:pt x="1124053" y="548640"/>
                </a:cubicBezTo>
                <a:cubicBezTo>
                  <a:pt x="1101259" y="561073"/>
                  <a:pt x="1079730" y="577842"/>
                  <a:pt x="1054384" y="583474"/>
                </a:cubicBezTo>
                <a:lnTo>
                  <a:pt x="976007" y="600891"/>
                </a:lnTo>
                <a:cubicBezTo>
                  <a:pt x="964345" y="603582"/>
                  <a:pt x="952380" y="605397"/>
                  <a:pt x="941173" y="609600"/>
                </a:cubicBezTo>
                <a:cubicBezTo>
                  <a:pt x="929018" y="614158"/>
                  <a:pt x="917950" y="621211"/>
                  <a:pt x="906339" y="627017"/>
                </a:cubicBezTo>
                <a:lnTo>
                  <a:pt x="888921" y="574765"/>
                </a:lnTo>
                <a:cubicBezTo>
                  <a:pt x="886018" y="566057"/>
                  <a:pt x="882439" y="557545"/>
                  <a:pt x="880213" y="548640"/>
                </a:cubicBezTo>
                <a:cubicBezTo>
                  <a:pt x="877310" y="537028"/>
                  <a:pt x="875707" y="525012"/>
                  <a:pt x="871504" y="513805"/>
                </a:cubicBezTo>
                <a:cubicBezTo>
                  <a:pt x="866946" y="501650"/>
                  <a:pt x="859201" y="490903"/>
                  <a:pt x="854087" y="478971"/>
                </a:cubicBezTo>
                <a:cubicBezTo>
                  <a:pt x="850471" y="470534"/>
                  <a:pt x="850102" y="460716"/>
                  <a:pt x="845379" y="452845"/>
                </a:cubicBezTo>
                <a:cubicBezTo>
                  <a:pt x="841155" y="445804"/>
                  <a:pt x="833217" y="441736"/>
                  <a:pt x="827961" y="435428"/>
                </a:cubicBezTo>
                <a:cubicBezTo>
                  <a:pt x="818669" y="424278"/>
                  <a:pt x="810159" y="412484"/>
                  <a:pt x="801836" y="400594"/>
                </a:cubicBezTo>
                <a:cubicBezTo>
                  <a:pt x="753227" y="331152"/>
                  <a:pt x="785887" y="367228"/>
                  <a:pt x="740876" y="322217"/>
                </a:cubicBezTo>
                <a:cubicBezTo>
                  <a:pt x="735070" y="310605"/>
                  <a:pt x="729900" y="298654"/>
                  <a:pt x="723459" y="287382"/>
                </a:cubicBezTo>
                <a:cubicBezTo>
                  <a:pt x="718266" y="278295"/>
                  <a:pt x="710722" y="270618"/>
                  <a:pt x="706041" y="261257"/>
                </a:cubicBezTo>
                <a:cubicBezTo>
                  <a:pt x="695521" y="240216"/>
                  <a:pt x="696988" y="222602"/>
                  <a:pt x="688624" y="200297"/>
                </a:cubicBezTo>
                <a:cubicBezTo>
                  <a:pt x="684066" y="188141"/>
                  <a:pt x="676321" y="177395"/>
                  <a:pt x="671207" y="165462"/>
                </a:cubicBezTo>
                <a:cubicBezTo>
                  <a:pt x="654251" y="125896"/>
                  <a:pt x="674046" y="150883"/>
                  <a:pt x="645081" y="121920"/>
                </a:cubicBezTo>
                <a:cubicBezTo>
                  <a:pt x="641768" y="105353"/>
                  <a:pt x="636592" y="70106"/>
                  <a:pt x="627664" y="52251"/>
                </a:cubicBezTo>
                <a:cubicBezTo>
                  <a:pt x="622983" y="42890"/>
                  <a:pt x="615632" y="35100"/>
                  <a:pt x="610247" y="26125"/>
                </a:cubicBezTo>
                <a:cubicBezTo>
                  <a:pt x="606908" y="20559"/>
                  <a:pt x="636372" y="0"/>
                  <a:pt x="627664" y="0"/>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45F581-E883-3AD7-FFF8-59A6D2773EBA}"/>
              </a:ext>
            </a:extLst>
          </p:cNvPr>
          <p:cNvSpPr txBox="1"/>
          <p:nvPr/>
        </p:nvSpPr>
        <p:spPr>
          <a:xfrm>
            <a:off x="60961" y="4370670"/>
            <a:ext cx="3442652" cy="1892826"/>
          </a:xfrm>
          <a:prstGeom prst="rect">
            <a:avLst/>
          </a:prstGeom>
          <a:noFill/>
        </p:spPr>
        <p:txBody>
          <a:bodyPr wrap="square" rtlCol="0">
            <a:spAutoFit/>
          </a:bodyPr>
          <a:lstStyle/>
          <a:p>
            <a:r>
              <a:rPr lang="en-US" sz="900" b="1" dirty="0"/>
              <a:t>Sustainment: </a:t>
            </a:r>
          </a:p>
          <a:p>
            <a:r>
              <a:rPr lang="en-US" sz="900" dirty="0"/>
              <a:t>Classes of Supply: </a:t>
            </a:r>
          </a:p>
          <a:p>
            <a:pPr>
              <a:tabLst>
                <a:tab pos="227013" algn="l"/>
              </a:tabLst>
            </a:pPr>
            <a:r>
              <a:rPr lang="en-US" sz="900" dirty="0"/>
              <a:t>	IV: Construction Material (3x Window), (6x Barriers)</a:t>
            </a:r>
          </a:p>
          <a:p>
            <a:pPr>
              <a:tabLst>
                <a:tab pos="227013" algn="l"/>
              </a:tabLst>
            </a:pPr>
            <a:r>
              <a:rPr lang="en-US" sz="900" dirty="0"/>
              <a:t>	V:  Grenade Bodies (30) </a:t>
            </a:r>
          </a:p>
          <a:p>
            <a:pPr>
              <a:tabLst>
                <a:tab pos="227013" algn="l"/>
              </a:tabLst>
            </a:pPr>
            <a:r>
              <a:rPr lang="en-US" sz="900" dirty="0"/>
              <a:t>	IX: M4 (9), M249 (9), M240 (9)</a:t>
            </a:r>
          </a:p>
          <a:p>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All three teams on grenade will move forward at the same time to prevent stray grenades from striking competitors.</a:t>
            </a:r>
          </a:p>
        </p:txBody>
      </p:sp>
      <p:grpSp>
        <p:nvGrpSpPr>
          <p:cNvPr id="34" name="Group 33">
            <a:extLst>
              <a:ext uri="{FF2B5EF4-FFF2-40B4-BE49-F238E27FC236}">
                <a16:creationId xmlns:a16="http://schemas.microsoft.com/office/drawing/2014/main" id="{A429BD08-E0B8-3421-40C0-DD41507B1A61}"/>
              </a:ext>
            </a:extLst>
          </p:cNvPr>
          <p:cNvGrpSpPr/>
          <p:nvPr/>
        </p:nvGrpSpPr>
        <p:grpSpPr>
          <a:xfrm rot="19873934">
            <a:off x="7170100" y="2039930"/>
            <a:ext cx="428699" cy="368597"/>
            <a:chOff x="-1027611" y="1968137"/>
            <a:chExt cx="487680" cy="486290"/>
          </a:xfrm>
        </p:grpSpPr>
        <p:sp>
          <p:nvSpPr>
            <p:cNvPr id="27" name="Rectangle 26">
              <a:extLst>
                <a:ext uri="{FF2B5EF4-FFF2-40B4-BE49-F238E27FC236}">
                  <a16:creationId xmlns:a16="http://schemas.microsoft.com/office/drawing/2014/main" id="{164E72A6-CCAD-B299-D08B-4719F6C13A5A}"/>
                </a:ext>
              </a:extLst>
            </p:cNvPr>
            <p:cNvSpPr/>
            <p:nvPr/>
          </p:nvSpPr>
          <p:spPr>
            <a:xfrm>
              <a:off x="-1027611" y="1968137"/>
              <a:ext cx="487680" cy="4862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030976CB-D2E5-1DAC-0541-F870FA553BE6}"/>
                </a:ext>
              </a:extLst>
            </p:cNvPr>
            <p:cNvSpPr/>
            <p:nvPr/>
          </p:nvSpPr>
          <p:spPr>
            <a:xfrm>
              <a:off x="-907257" y="2101250"/>
              <a:ext cx="246972" cy="228901"/>
            </a:xfrm>
            <a:prstGeom prst="plus">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UMKC</a:t>
            </a:r>
          </a:p>
        </p:txBody>
      </p:sp>
      <p:sp>
        <p:nvSpPr>
          <p:cNvPr id="36" name="Arrow: Down 35">
            <a:extLst>
              <a:ext uri="{FF2B5EF4-FFF2-40B4-BE49-F238E27FC236}">
                <a16:creationId xmlns:a16="http://schemas.microsoft.com/office/drawing/2014/main" id="{EA9493B9-03EC-C7D6-76C6-BAC514816E47}"/>
              </a:ext>
            </a:extLst>
          </p:cNvPr>
          <p:cNvSpPr/>
          <p:nvPr/>
        </p:nvSpPr>
        <p:spPr>
          <a:xfrm rot="19883227">
            <a:off x="5626695" y="3249509"/>
            <a:ext cx="478529"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600" dirty="0">
                <a:solidFill>
                  <a:srgbClr val="000000"/>
                </a:solidFill>
              </a:rPr>
              <a:t>Direction to Road March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White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2331407"/>
          </a:xfrm>
          <a:prstGeom prst="rect">
            <a:avLst/>
          </a:prstGeom>
          <a:noFill/>
        </p:spPr>
        <p:txBody>
          <a:bodyPr wrap="square" rtlCol="0">
            <a:spAutoFit/>
          </a:bodyPr>
          <a:lstStyle/>
          <a:p>
            <a:r>
              <a:rPr lang="en-US" sz="900" b="1" dirty="0"/>
              <a:t>Lane Concept- </a:t>
            </a:r>
            <a:r>
              <a:rPr lang="en-US" sz="900" dirty="0"/>
              <a:t>Cadets receive brief from station OIC at white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1-3- </a:t>
            </a:r>
            <a:r>
              <a:rPr lang="en-US" sz="900" dirty="0"/>
              <a:t>Cadets assess and treat casualty for Fracture, Bleeding, and Shock. Casualties are a Ranger Randy. The injuries are placed on the Ranger Randy. Cadets assess and treat all three injuries. Shock is briefed to cadets during the lane brief. </a:t>
            </a:r>
          </a:p>
          <a:p>
            <a:endParaRPr lang="en-US" sz="900" dirty="0"/>
          </a:p>
          <a:p>
            <a:r>
              <a:rPr lang="en-US" sz="900" b="1" dirty="0"/>
              <a:t>Station 4- </a:t>
            </a:r>
            <a:r>
              <a:rPr lang="en-US" sz="900" dirty="0"/>
              <a:t>As a team, Cadets will identify a casualty in the open. Cadets will perform all steps of care under fire, in sequence, within 3 minutes. Cadets will have 6 minutes to transport the casualty to designated HLZ without inflicting further harm on the casualty. </a:t>
            </a:r>
          </a:p>
          <a:p>
            <a:endParaRPr lang="en-US" sz="1050" dirty="0"/>
          </a:p>
          <a:p>
            <a:r>
              <a:rPr lang="en-US" sz="900" b="1" dirty="0"/>
              <a:t>Station 5- </a:t>
            </a:r>
            <a:r>
              <a:rPr lang="en-US" sz="900" dirty="0"/>
              <a:t>Cadets request a 9 Line Medevac Request. Cadets have 3 minutes to prepare medevac. Cadets transmit lines 1-5 in 25 seconds. Cadets  transmit lines 6-9 in one additional minute.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252977"/>
            <a:ext cx="9083039" cy="2605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1594310223"/>
              </p:ext>
            </p:extLst>
          </p:nvPr>
        </p:nvGraphicFramePr>
        <p:xfrm>
          <a:off x="3503612" y="4252976"/>
          <a:ext cx="2087292" cy="2605024"/>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White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algn="ctr"/>
                      <a:r>
                        <a:rPr lang="en-US" sz="700" b="0" u="none" dirty="0">
                          <a:solidFill>
                            <a:schemeClr val="tx1"/>
                          </a:solidFill>
                          <a:latin typeface="+mn-lt"/>
                        </a:rPr>
                        <a:t>1. Perform First Aid for a Suspected Fracture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u="none"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algn="ctr"/>
                      <a:endParaRPr lang="en-US" sz="700" dirty="0">
                        <a:solidFill>
                          <a:schemeClr val="tx1"/>
                        </a:solidFill>
                        <a:latin typeface="+mn-lt"/>
                      </a:endParaRPr>
                    </a:p>
                    <a:p>
                      <a:pPr algn="ctr"/>
                      <a:r>
                        <a:rPr lang="en-US" sz="700" dirty="0">
                          <a:solidFill>
                            <a:schemeClr val="tx1"/>
                          </a:solidFill>
                          <a:latin typeface="+mn-lt"/>
                        </a:rPr>
                        <a:t>2. Control Bleeding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algn="ctr"/>
                      <a:endParaRPr lang="en-US" sz="700" dirty="0">
                        <a:solidFill>
                          <a:schemeClr val="tx1"/>
                        </a:solidFill>
                        <a:latin typeface="+mn-lt"/>
                      </a:endParaRPr>
                    </a:p>
                    <a:p>
                      <a:pPr algn="ctr"/>
                      <a:r>
                        <a:rPr lang="en-US" sz="700" dirty="0">
                          <a:solidFill>
                            <a:schemeClr val="tx1"/>
                          </a:solidFill>
                          <a:latin typeface="+mn-lt"/>
                        </a:rPr>
                        <a:t>3. *Perform First Aid to Prevent or Control Shock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700" dirty="0">
                        <a:solidFill>
                          <a:schemeClr val="tx1"/>
                        </a:solidFill>
                        <a:latin typeface="+mn-lt"/>
                      </a:endParaRPr>
                    </a:p>
                    <a:p>
                      <a:pPr algn="ctr"/>
                      <a:r>
                        <a:rPr lang="en-US" sz="700" dirty="0">
                          <a:solidFill>
                            <a:schemeClr val="tx1"/>
                          </a:solidFill>
                          <a:latin typeface="+mn-lt"/>
                        </a:rPr>
                        <a:t>4.Care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9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r>
                        <a:rPr lang="en-US" sz="700" b="0" i="0" u="none" strike="noStrike" cap="none" dirty="0">
                          <a:solidFill>
                            <a:schemeClr val="tx1"/>
                          </a:solidFill>
                          <a:latin typeface="+mn-lt"/>
                          <a:ea typeface="Calibri"/>
                          <a:cs typeface="Calibri"/>
                          <a:sym typeface="Arial"/>
                        </a:rPr>
                        <a:t>5. *Request MEDEVAC (in conjunction with 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aseline="0" dirty="0">
                          <a:solidFill>
                            <a:schemeClr val="tx1"/>
                          </a:solidFill>
                          <a:latin typeface="+mn-lt"/>
                        </a:rPr>
                        <a:t>4.5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sp>
        <p:nvSpPr>
          <p:cNvPr id="26" name="TextBox 25">
            <a:extLst>
              <a:ext uri="{FF2B5EF4-FFF2-40B4-BE49-F238E27FC236}">
                <a16:creationId xmlns:a16="http://schemas.microsoft.com/office/drawing/2014/main" id="{B145F581-E883-3AD7-FFF8-59A6D2773EBA}"/>
              </a:ext>
            </a:extLst>
          </p:cNvPr>
          <p:cNvSpPr txBox="1"/>
          <p:nvPr/>
        </p:nvSpPr>
        <p:spPr>
          <a:xfrm>
            <a:off x="60961" y="4370670"/>
            <a:ext cx="3442652" cy="1892826"/>
          </a:xfrm>
          <a:prstGeom prst="rect">
            <a:avLst/>
          </a:prstGeom>
          <a:noFill/>
        </p:spPr>
        <p:txBody>
          <a:bodyPr wrap="square" rtlCol="0">
            <a:spAutoFit/>
          </a:bodyPr>
          <a:lstStyle/>
          <a:p>
            <a:r>
              <a:rPr lang="en-US" sz="900" b="1" dirty="0"/>
              <a:t>Sustainment: </a:t>
            </a:r>
          </a:p>
          <a:p>
            <a:r>
              <a:rPr lang="en-US" sz="900" dirty="0"/>
              <a:t>Classes of Supply: </a:t>
            </a:r>
          </a:p>
          <a:p>
            <a:pPr>
              <a:tabLst>
                <a:tab pos="227013" algn="l"/>
              </a:tabLst>
            </a:pPr>
            <a:r>
              <a:rPr lang="en-US" sz="900" dirty="0"/>
              <a:t>	IV: Sandbag bunkers (18 Sandbags)</a:t>
            </a:r>
          </a:p>
          <a:p>
            <a:pPr>
              <a:tabLst>
                <a:tab pos="227013" algn="l"/>
              </a:tabLst>
            </a:pPr>
            <a:r>
              <a:rPr lang="en-US" sz="900" dirty="0"/>
              <a:t>	VIII: Sling (30), Tourniquet (30), Litters (3), CLS Bags (6)</a:t>
            </a:r>
          </a:p>
          <a:p>
            <a:pPr>
              <a:tabLst>
                <a:tab pos="227013" algn="l"/>
              </a:tabLst>
            </a:pPr>
            <a:r>
              <a:rPr lang="en-US" sz="900" dirty="0"/>
              <a:t>	IX: Ranger Randy (9) </a:t>
            </a:r>
          </a:p>
          <a:p>
            <a:pPr>
              <a:tabLst>
                <a:tab pos="227013" algn="l"/>
              </a:tabLst>
            </a:pPr>
            <a:r>
              <a:rPr lang="en-US" sz="900" dirty="0"/>
              <a:t>	</a:t>
            </a:r>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r>
              <a:rPr lang="en-US" sz="900" dirty="0"/>
              <a:t>Medic on station to assist with grading</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Water equipped on site and staged near litter carry</a:t>
            </a:r>
          </a:p>
        </p:txBody>
      </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TF Leavenworth</a:t>
            </a:r>
          </a:p>
        </p:txBody>
      </p:sp>
      <p:pic>
        <p:nvPicPr>
          <p:cNvPr id="4" name="Picture 3">
            <a:extLst>
              <a:ext uri="{FF2B5EF4-FFF2-40B4-BE49-F238E27FC236}">
                <a16:creationId xmlns:a16="http://schemas.microsoft.com/office/drawing/2014/main" id="{01AA3677-FFFB-C34D-052E-E662023CA80A}"/>
              </a:ext>
            </a:extLst>
          </p:cNvPr>
          <p:cNvPicPr>
            <a:picLocks noChangeAspect="1"/>
          </p:cNvPicPr>
          <p:nvPr/>
        </p:nvPicPr>
        <p:blipFill rotWithShape="1">
          <a:blip r:embed="rId3"/>
          <a:srcRect l="9798"/>
          <a:stretch/>
        </p:blipFill>
        <p:spPr>
          <a:xfrm>
            <a:off x="5419122" y="997853"/>
            <a:ext cx="3627343" cy="324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Arrow: Down 35">
            <a:extLst>
              <a:ext uri="{FF2B5EF4-FFF2-40B4-BE49-F238E27FC236}">
                <a16:creationId xmlns:a16="http://schemas.microsoft.com/office/drawing/2014/main" id="{EA9493B9-03EC-C7D6-76C6-BAC514816E47}"/>
              </a:ext>
            </a:extLst>
          </p:cNvPr>
          <p:cNvSpPr/>
          <p:nvPr/>
        </p:nvSpPr>
        <p:spPr>
          <a:xfrm rot="9380798">
            <a:off x="8570906" y="1159231"/>
            <a:ext cx="479407"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270" rtlCol="0" anchor="ctr"/>
          <a:lstStyle/>
          <a:p>
            <a:pPr algn="ctr"/>
            <a:r>
              <a:rPr lang="en-US" sz="700" dirty="0">
                <a:solidFill>
                  <a:srgbClr val="000000"/>
                </a:solidFill>
              </a:rPr>
              <a:t>Direction to TF CP</a:t>
            </a:r>
          </a:p>
        </p:txBody>
      </p:sp>
      <p:sp>
        <p:nvSpPr>
          <p:cNvPr id="9" name="TextBox 8">
            <a:extLst>
              <a:ext uri="{FF2B5EF4-FFF2-40B4-BE49-F238E27FC236}">
                <a16:creationId xmlns:a16="http://schemas.microsoft.com/office/drawing/2014/main" id="{7F0B34F7-C70A-5436-853C-AD9259D64DF6}"/>
              </a:ext>
            </a:extLst>
          </p:cNvPr>
          <p:cNvSpPr txBox="1"/>
          <p:nvPr/>
        </p:nvSpPr>
        <p:spPr>
          <a:xfrm rot="3680922">
            <a:off x="5677478" y="1290695"/>
            <a:ext cx="1042756" cy="400110"/>
          </a:xfrm>
          <a:prstGeom prst="rect">
            <a:avLst/>
          </a:prstGeom>
          <a:solidFill>
            <a:schemeClr val="bg1"/>
          </a:solidFill>
          <a:ln>
            <a:solidFill>
              <a:schemeClr val="tx1"/>
            </a:solidFill>
          </a:ln>
        </p:spPr>
        <p:txBody>
          <a:bodyPr wrap="square" rtlCol="0">
            <a:spAutoFit/>
          </a:bodyPr>
          <a:lstStyle/>
          <a:p>
            <a:r>
              <a:rPr lang="en-US" sz="1000" dirty="0"/>
              <a:t>Road March Staging</a:t>
            </a:r>
          </a:p>
        </p:txBody>
      </p:sp>
      <p:sp>
        <p:nvSpPr>
          <p:cNvPr id="11" name="TextBox 10">
            <a:extLst>
              <a:ext uri="{FF2B5EF4-FFF2-40B4-BE49-F238E27FC236}">
                <a16:creationId xmlns:a16="http://schemas.microsoft.com/office/drawing/2014/main" id="{3A3BF820-672C-DE4A-9FCB-34707EC978FE}"/>
              </a:ext>
            </a:extLst>
          </p:cNvPr>
          <p:cNvSpPr txBox="1"/>
          <p:nvPr/>
        </p:nvSpPr>
        <p:spPr>
          <a:xfrm rot="3780828">
            <a:off x="6083732" y="2577177"/>
            <a:ext cx="970407" cy="400110"/>
          </a:xfrm>
          <a:prstGeom prst="rect">
            <a:avLst/>
          </a:prstGeom>
          <a:solidFill>
            <a:schemeClr val="bg1"/>
          </a:solidFill>
          <a:ln>
            <a:solidFill>
              <a:schemeClr val="tx1"/>
            </a:solidFill>
          </a:ln>
        </p:spPr>
        <p:txBody>
          <a:bodyPr wrap="square" rtlCol="0">
            <a:spAutoFit/>
          </a:bodyPr>
          <a:lstStyle/>
          <a:p>
            <a:r>
              <a:rPr lang="en-US" sz="1000" dirty="0"/>
              <a:t>White Lane Staging</a:t>
            </a:r>
          </a:p>
        </p:txBody>
      </p:sp>
      <p:sp>
        <p:nvSpPr>
          <p:cNvPr id="5" name="Rectangle 4">
            <a:extLst>
              <a:ext uri="{FF2B5EF4-FFF2-40B4-BE49-F238E27FC236}">
                <a16:creationId xmlns:a16="http://schemas.microsoft.com/office/drawing/2014/main" id="{6FFB6340-F9BB-29BF-5E5A-6AE03177F40D}"/>
              </a:ext>
            </a:extLst>
          </p:cNvPr>
          <p:cNvSpPr/>
          <p:nvPr/>
        </p:nvSpPr>
        <p:spPr>
          <a:xfrm rot="20039778">
            <a:off x="6862664" y="2452153"/>
            <a:ext cx="459495"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1CD596-7BB2-DB2C-2FDF-FD2C386AE8A9}"/>
              </a:ext>
            </a:extLst>
          </p:cNvPr>
          <p:cNvSpPr/>
          <p:nvPr/>
        </p:nvSpPr>
        <p:spPr>
          <a:xfrm rot="20039778">
            <a:off x="7325054" y="2251744"/>
            <a:ext cx="401063"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5503FE-1D29-4860-13C8-D246D4E31B9F}"/>
              </a:ext>
            </a:extLst>
          </p:cNvPr>
          <p:cNvSpPr/>
          <p:nvPr/>
        </p:nvSpPr>
        <p:spPr>
          <a:xfrm rot="20039778">
            <a:off x="7731056" y="2050501"/>
            <a:ext cx="385804"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06A11C-37A5-CCDC-655F-88C0B2864C4C}"/>
              </a:ext>
            </a:extLst>
          </p:cNvPr>
          <p:cNvSpPr/>
          <p:nvPr/>
        </p:nvSpPr>
        <p:spPr>
          <a:xfrm rot="20039778">
            <a:off x="6513032" y="1798466"/>
            <a:ext cx="1865637" cy="35090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6936848" y="2641350"/>
            <a:ext cx="284052" cy="307777"/>
          </a:xfrm>
          <a:prstGeom prst="rect">
            <a:avLst/>
          </a:prstGeom>
          <a:noFill/>
        </p:spPr>
        <p:txBody>
          <a:bodyPr wrap="none" rtlCol="0">
            <a:spAutoFit/>
          </a:bodyPr>
          <a:lstStyle/>
          <a:p>
            <a:r>
              <a:rPr lang="en-US" dirty="0"/>
              <a:t>1</a:t>
            </a:r>
          </a:p>
        </p:txBody>
      </p:sp>
      <p:sp>
        <p:nvSpPr>
          <p:cNvPr id="29" name="TextBox 28">
            <a:extLst>
              <a:ext uri="{FF2B5EF4-FFF2-40B4-BE49-F238E27FC236}">
                <a16:creationId xmlns:a16="http://schemas.microsoft.com/office/drawing/2014/main" id="{F5FC3F3E-2FEC-4483-4139-EAF0F955596D}"/>
              </a:ext>
            </a:extLst>
          </p:cNvPr>
          <p:cNvSpPr txBox="1"/>
          <p:nvPr/>
        </p:nvSpPr>
        <p:spPr>
          <a:xfrm>
            <a:off x="7436334" y="2423416"/>
            <a:ext cx="284052" cy="307777"/>
          </a:xfrm>
          <a:prstGeom prst="rect">
            <a:avLst/>
          </a:prstGeom>
          <a:noFill/>
        </p:spPr>
        <p:txBody>
          <a:bodyPr wrap="square" rtlCol="0">
            <a:spAutoFit/>
          </a:bodyPr>
          <a:lstStyle/>
          <a:p>
            <a:r>
              <a:rPr lang="en-US" dirty="0"/>
              <a:t>2</a:t>
            </a:r>
          </a:p>
        </p:txBody>
      </p:sp>
      <p:sp>
        <p:nvSpPr>
          <p:cNvPr id="30" name="TextBox 29">
            <a:extLst>
              <a:ext uri="{FF2B5EF4-FFF2-40B4-BE49-F238E27FC236}">
                <a16:creationId xmlns:a16="http://schemas.microsoft.com/office/drawing/2014/main" id="{427A156D-1298-DA1C-33C6-60B974AA4FD8}"/>
              </a:ext>
            </a:extLst>
          </p:cNvPr>
          <p:cNvSpPr txBox="1"/>
          <p:nvPr/>
        </p:nvSpPr>
        <p:spPr>
          <a:xfrm>
            <a:off x="7833828" y="2264994"/>
            <a:ext cx="284052" cy="307777"/>
          </a:xfrm>
          <a:prstGeom prst="rect">
            <a:avLst/>
          </a:prstGeom>
          <a:noFill/>
        </p:spPr>
        <p:txBody>
          <a:bodyPr wrap="square" rtlCol="0">
            <a:spAutoFit/>
          </a:bodyPr>
          <a:lstStyle/>
          <a:p>
            <a:r>
              <a:rPr lang="en-US" dirty="0"/>
              <a:t>3</a:t>
            </a:r>
          </a:p>
        </p:txBody>
      </p:sp>
      <p:sp>
        <p:nvSpPr>
          <p:cNvPr id="32" name="TextBox 31">
            <a:extLst>
              <a:ext uri="{FF2B5EF4-FFF2-40B4-BE49-F238E27FC236}">
                <a16:creationId xmlns:a16="http://schemas.microsoft.com/office/drawing/2014/main" id="{FCDE417E-E9B8-EEA7-F4E6-A78A600AC978}"/>
              </a:ext>
            </a:extLst>
          </p:cNvPr>
          <p:cNvSpPr txBox="1"/>
          <p:nvPr/>
        </p:nvSpPr>
        <p:spPr>
          <a:xfrm>
            <a:off x="7272228" y="1813973"/>
            <a:ext cx="284052" cy="307777"/>
          </a:xfrm>
          <a:prstGeom prst="rect">
            <a:avLst/>
          </a:prstGeom>
          <a:noFill/>
        </p:spPr>
        <p:txBody>
          <a:bodyPr wrap="square" rtlCol="0">
            <a:spAutoFit/>
          </a:bodyPr>
          <a:lstStyle/>
          <a:p>
            <a:r>
              <a:rPr lang="en-US" dirty="0"/>
              <a:t>4</a:t>
            </a:r>
          </a:p>
        </p:txBody>
      </p:sp>
      <p:sp>
        <p:nvSpPr>
          <p:cNvPr id="37" name="Rectangle 36">
            <a:extLst>
              <a:ext uri="{FF2B5EF4-FFF2-40B4-BE49-F238E27FC236}">
                <a16:creationId xmlns:a16="http://schemas.microsoft.com/office/drawing/2014/main" id="{F7356789-5E67-7B49-7FF0-0410EFAE3615}"/>
              </a:ext>
            </a:extLst>
          </p:cNvPr>
          <p:cNvSpPr/>
          <p:nvPr/>
        </p:nvSpPr>
        <p:spPr>
          <a:xfrm rot="20039778">
            <a:off x="8168257" y="1828506"/>
            <a:ext cx="385804"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1C741F-8F0C-23A4-C1FC-2B2163052A20}"/>
              </a:ext>
            </a:extLst>
          </p:cNvPr>
          <p:cNvSpPr txBox="1"/>
          <p:nvPr/>
        </p:nvSpPr>
        <p:spPr>
          <a:xfrm>
            <a:off x="8218302" y="2044905"/>
            <a:ext cx="284052" cy="307777"/>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315428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Blue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3023905"/>
          </a:xfrm>
          <a:prstGeom prst="rect">
            <a:avLst/>
          </a:prstGeom>
          <a:noFill/>
        </p:spPr>
        <p:txBody>
          <a:bodyPr wrap="square" rtlCol="0">
            <a:spAutoFit/>
          </a:bodyPr>
          <a:lstStyle/>
          <a:p>
            <a:r>
              <a:rPr lang="en-US" sz="900" b="1" dirty="0"/>
              <a:t>Lane Concept- </a:t>
            </a:r>
            <a:r>
              <a:rPr lang="en-US" sz="900" dirty="0"/>
              <a:t>Cadets receive brief from station OIC at Blue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 </a:t>
            </a:r>
            <a:r>
              <a:rPr lang="en-US" sz="900" dirty="0"/>
              <a:t>On a terrain model, one team member identifies target in accordance with the prescribed scenario. Team member will have 3 minute to successfully transmit a request for fire. Teams will then have an additional 45 seconds (</a:t>
            </a:r>
            <a:r>
              <a:rPr lang="en-US" sz="900" dirty="0" err="1"/>
              <a:t>ea</a:t>
            </a:r>
            <a:r>
              <a:rPr lang="en-US" sz="900" dirty="0"/>
              <a:t>) to call at least two but no more than six bracketing corrections. Team has 30 seconds to complete the transmission. </a:t>
            </a:r>
          </a:p>
          <a:p>
            <a:endParaRPr lang="en-US" sz="900" dirty="0"/>
          </a:p>
          <a:p>
            <a:r>
              <a:rPr lang="en-US" sz="900" b="1" dirty="0"/>
              <a:t>Station 2</a:t>
            </a:r>
            <a:r>
              <a:rPr lang="en-US" sz="900" dirty="0"/>
              <a:t>- Each team member is given a 15 foot rope. Each team member has 5 minutes to correctly tie (Prusik, Bowline, Square Knot, clove hitch, figure eight retrace)</a:t>
            </a:r>
          </a:p>
          <a:p>
            <a:endParaRPr lang="en-US" sz="900" dirty="0"/>
          </a:p>
          <a:p>
            <a:r>
              <a:rPr lang="en-US" sz="900" b="1" dirty="0"/>
              <a:t>Station 3-4- </a:t>
            </a:r>
            <a:r>
              <a:rPr lang="en-US" sz="900" dirty="0"/>
              <a:t>Spot report and AESIP radio are done in conjunction. One team member is given a set of binoculars and the other is given a 1523- AESIP radio. One team member develops a SPOT report while the other team member puts into operation the RT 1523. Upon completion of the report, the Cadet operating the radio transmits the lines of the SPOT report. </a:t>
            </a:r>
          </a:p>
          <a:p>
            <a:endParaRPr lang="en-US" sz="1050" dirty="0"/>
          </a:p>
          <a:p>
            <a:r>
              <a:rPr lang="en-US" sz="900" b="1" dirty="0"/>
              <a:t>Station 5-  </a:t>
            </a:r>
            <a:r>
              <a:rPr lang="en-US" sz="900" dirty="0"/>
              <a:t>Cadets move from one end of the course up to 200 meters towards an enemy position where they are receiving contact. Cadets correctly bound between covered positions selecting cover that is appropriate to the situation.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375389"/>
            <a:ext cx="9083039" cy="2482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3434272143"/>
              </p:ext>
            </p:extLst>
          </p:nvPr>
        </p:nvGraphicFramePr>
        <p:xfrm>
          <a:off x="3503612" y="4362990"/>
          <a:ext cx="2087292" cy="2488276"/>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Blue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Call for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u="none" dirty="0">
                          <a:solidFill>
                            <a:schemeClr val="tx1"/>
                          </a:solidFill>
                          <a:latin typeface="+mn-lt"/>
                        </a:rPr>
                        <a:t>8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Knots 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u="none" strike="noStrike" cap="none" dirty="0">
                        <a:solidFill>
                          <a:schemeClr val="tx1"/>
                        </a:solidFill>
                        <a:latin typeface="+mn-lt"/>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Spot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solidFill>
                          <a:schemeClr val="tx1"/>
                        </a:solidFill>
                        <a:latin typeface="+mn-lt"/>
                      </a:endParaRPr>
                    </a:p>
                    <a:p>
                      <a:pPr algn="ctr"/>
                      <a:r>
                        <a:rPr lang="en-US" sz="700" dirty="0">
                          <a:solidFill>
                            <a:schemeClr val="tx1"/>
                          </a:solidFill>
                          <a:latin typeface="+mn-lt"/>
                        </a:rPr>
                        <a:t>10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700" dirty="0">
                        <a:solidFill>
                          <a:schemeClr val="tx1"/>
                        </a:solidFill>
                        <a:latin typeface="+mn-lt"/>
                      </a:endParaRPr>
                    </a:p>
                    <a:p>
                      <a:pPr algn="ctr"/>
                      <a:r>
                        <a:rPr lang="en-US" sz="700" b="0" i="0" u="none" strike="noStrike" cap="none" dirty="0">
                          <a:solidFill>
                            <a:schemeClr val="tx1"/>
                          </a:solidFill>
                          <a:latin typeface="+mn-lt"/>
                          <a:ea typeface="Calibri"/>
                          <a:cs typeface="Calibri"/>
                          <a:sym typeface="Arial"/>
                        </a:rPr>
                        <a:t>*AESIP Radio (in conjunction with SPOT Report) </a:t>
                      </a:r>
                      <a:endParaRPr lang="en-US" sz="7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endParaRPr lang="en-US" sz="700" dirty="0">
                        <a:solidFill>
                          <a:schemeClr val="tx1"/>
                        </a:solidFill>
                        <a:latin typeface="+mn-lt"/>
                      </a:endParaRPr>
                    </a:p>
                    <a:p>
                      <a:pPr algn="ctr"/>
                      <a:endParaRPr lang="en-US" sz="700" dirty="0">
                        <a:solidFill>
                          <a:schemeClr val="tx1"/>
                        </a:solidFill>
                        <a:latin typeface="+mn-lt"/>
                      </a:endParaRPr>
                    </a:p>
                    <a:p>
                      <a:pPr algn="ctr"/>
                      <a:r>
                        <a:rPr lang="en-US" sz="700" dirty="0">
                          <a:solidFill>
                            <a:schemeClr val="tx1"/>
                          </a:solidFill>
                          <a:latin typeface="+mn-lt"/>
                        </a:rPr>
                        <a:t>Move under direct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aseline="0" dirty="0">
                          <a:solidFill>
                            <a:schemeClr val="tx1"/>
                          </a:solidFill>
                          <a:latin typeface="+mn-lt"/>
                        </a:rPr>
                        <a:t>1 Min (2x)</a:t>
                      </a:r>
                    </a:p>
                    <a:p>
                      <a:pPr algn="ctr"/>
                      <a:r>
                        <a:rPr lang="en-US" sz="700" baseline="0" dirty="0">
                          <a:solidFill>
                            <a:schemeClr val="tx1"/>
                          </a:solidFill>
                          <a:latin typeface="+mn-lt"/>
                        </a:rPr>
                        <a:t>.5 Min (2x)</a:t>
                      </a:r>
                    </a:p>
                    <a:p>
                      <a:pPr algn="ctr"/>
                      <a:r>
                        <a:rPr lang="en-US" sz="700" baseline="0" dirty="0">
                          <a:solidFill>
                            <a:schemeClr val="tx1"/>
                          </a:solidFill>
                          <a:latin typeface="+mn-lt"/>
                        </a:rPr>
                        <a:t>3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pic>
        <p:nvPicPr>
          <p:cNvPr id="8" name="Picture 7">
            <a:extLst>
              <a:ext uri="{FF2B5EF4-FFF2-40B4-BE49-F238E27FC236}">
                <a16:creationId xmlns:a16="http://schemas.microsoft.com/office/drawing/2014/main" id="{14AD333B-7C44-A9B7-E52B-02CA37E03644}"/>
              </a:ext>
            </a:extLst>
          </p:cNvPr>
          <p:cNvPicPr>
            <a:picLocks noChangeAspect="1"/>
          </p:cNvPicPr>
          <p:nvPr/>
        </p:nvPicPr>
        <p:blipFill>
          <a:blip r:embed="rId3"/>
          <a:stretch>
            <a:fillRect/>
          </a:stretch>
        </p:blipFill>
        <p:spPr>
          <a:xfrm>
            <a:off x="5245324" y="1123828"/>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7F0B34F7-C70A-5436-853C-AD9259D64DF6}"/>
              </a:ext>
            </a:extLst>
          </p:cNvPr>
          <p:cNvSpPr txBox="1"/>
          <p:nvPr/>
        </p:nvSpPr>
        <p:spPr>
          <a:xfrm>
            <a:off x="5997255" y="1128485"/>
            <a:ext cx="1037463" cy="246221"/>
          </a:xfrm>
          <a:prstGeom prst="rect">
            <a:avLst/>
          </a:prstGeom>
          <a:solidFill>
            <a:schemeClr val="bg1"/>
          </a:solidFill>
          <a:ln>
            <a:solidFill>
              <a:schemeClr val="tx1"/>
            </a:solidFill>
          </a:ln>
        </p:spPr>
        <p:txBody>
          <a:bodyPr wrap="none" rtlCol="0">
            <a:spAutoFit/>
          </a:bodyPr>
          <a:lstStyle/>
          <a:p>
            <a:r>
              <a:rPr lang="en-US" sz="1000" dirty="0"/>
              <a:t>Task Force CP</a:t>
            </a:r>
          </a:p>
        </p:txBody>
      </p:sp>
      <p:sp>
        <p:nvSpPr>
          <p:cNvPr id="10" name="TextBox 9">
            <a:extLst>
              <a:ext uri="{FF2B5EF4-FFF2-40B4-BE49-F238E27FC236}">
                <a16:creationId xmlns:a16="http://schemas.microsoft.com/office/drawing/2014/main" id="{FC15F2C4-D01C-B0AE-4150-94DD8C8346A2}"/>
              </a:ext>
            </a:extLst>
          </p:cNvPr>
          <p:cNvSpPr txBox="1"/>
          <p:nvPr/>
        </p:nvSpPr>
        <p:spPr>
          <a:xfrm rot="19830404">
            <a:off x="6562745" y="2471326"/>
            <a:ext cx="638316" cy="246221"/>
          </a:xfrm>
          <a:prstGeom prst="rect">
            <a:avLst/>
          </a:prstGeom>
          <a:solidFill>
            <a:schemeClr val="bg1"/>
          </a:solidFill>
          <a:ln>
            <a:solidFill>
              <a:schemeClr val="tx1"/>
            </a:solidFill>
          </a:ln>
        </p:spPr>
        <p:txBody>
          <a:bodyPr wrap="none" rtlCol="0">
            <a:spAutoFit/>
          </a:bodyPr>
          <a:lstStyle/>
          <a:p>
            <a:r>
              <a:rPr lang="en-US" sz="1000" dirty="0"/>
              <a:t>Latrines</a:t>
            </a:r>
          </a:p>
        </p:txBody>
      </p:sp>
      <p:sp>
        <p:nvSpPr>
          <p:cNvPr id="11" name="TextBox 10">
            <a:extLst>
              <a:ext uri="{FF2B5EF4-FFF2-40B4-BE49-F238E27FC236}">
                <a16:creationId xmlns:a16="http://schemas.microsoft.com/office/drawing/2014/main" id="{3A3BF820-672C-DE4A-9FCB-34707EC978FE}"/>
              </a:ext>
            </a:extLst>
          </p:cNvPr>
          <p:cNvSpPr txBox="1"/>
          <p:nvPr/>
        </p:nvSpPr>
        <p:spPr>
          <a:xfrm rot="19830404">
            <a:off x="7589702" y="3223774"/>
            <a:ext cx="761862" cy="400110"/>
          </a:xfrm>
          <a:prstGeom prst="rect">
            <a:avLst/>
          </a:prstGeom>
          <a:solidFill>
            <a:schemeClr val="bg1"/>
          </a:solidFill>
          <a:ln>
            <a:solidFill>
              <a:schemeClr val="tx1"/>
            </a:solidFill>
          </a:ln>
        </p:spPr>
        <p:txBody>
          <a:bodyPr wrap="square" rtlCol="0">
            <a:spAutoFit/>
          </a:bodyPr>
          <a:lstStyle/>
          <a:p>
            <a:r>
              <a:rPr lang="en-US" sz="1000" dirty="0"/>
              <a:t>Blue Lane Staging</a:t>
            </a:r>
          </a:p>
        </p:txBody>
      </p:sp>
      <p:sp>
        <p:nvSpPr>
          <p:cNvPr id="12" name="Freeform: Shape 11">
            <a:extLst>
              <a:ext uri="{FF2B5EF4-FFF2-40B4-BE49-F238E27FC236}">
                <a16:creationId xmlns:a16="http://schemas.microsoft.com/office/drawing/2014/main" id="{C8B93876-8758-71FB-1A0F-F767AAA2F1C6}"/>
              </a:ext>
            </a:extLst>
          </p:cNvPr>
          <p:cNvSpPr/>
          <p:nvPr/>
        </p:nvSpPr>
        <p:spPr>
          <a:xfrm>
            <a:off x="7097956" y="1450866"/>
            <a:ext cx="1558879" cy="2369491"/>
          </a:xfrm>
          <a:custGeom>
            <a:avLst/>
            <a:gdLst>
              <a:gd name="connsiteX0" fmla="*/ 45 w 1558879"/>
              <a:gd name="connsiteY0" fmla="*/ 1272211 h 2369491"/>
              <a:gd name="connsiteX1" fmla="*/ 43587 w 1558879"/>
              <a:gd name="connsiteY1" fmla="*/ 1376714 h 2369491"/>
              <a:gd name="connsiteX2" fmla="*/ 78422 w 1558879"/>
              <a:gd name="connsiteY2" fmla="*/ 1446382 h 2369491"/>
              <a:gd name="connsiteX3" fmla="*/ 130673 w 1558879"/>
              <a:gd name="connsiteY3" fmla="*/ 1489925 h 2369491"/>
              <a:gd name="connsiteX4" fmla="*/ 174216 w 1558879"/>
              <a:gd name="connsiteY4" fmla="*/ 1533468 h 2369491"/>
              <a:gd name="connsiteX5" fmla="*/ 200342 w 1558879"/>
              <a:gd name="connsiteY5" fmla="*/ 1550885 h 2369491"/>
              <a:gd name="connsiteX6" fmla="*/ 261302 w 1558879"/>
              <a:gd name="connsiteY6" fmla="*/ 1629262 h 2369491"/>
              <a:gd name="connsiteX7" fmla="*/ 270010 w 1558879"/>
              <a:gd name="connsiteY7" fmla="*/ 1672805 h 2369491"/>
              <a:gd name="connsiteX8" fmla="*/ 296136 w 1558879"/>
              <a:gd name="connsiteY8" fmla="*/ 1681514 h 2369491"/>
              <a:gd name="connsiteX9" fmla="*/ 322262 w 1558879"/>
              <a:gd name="connsiteY9" fmla="*/ 1716348 h 2369491"/>
              <a:gd name="connsiteX10" fmla="*/ 348387 w 1558879"/>
              <a:gd name="connsiteY10" fmla="*/ 1786017 h 2369491"/>
              <a:gd name="connsiteX11" fmla="*/ 374513 w 1558879"/>
              <a:gd name="connsiteY11" fmla="*/ 1829560 h 2369491"/>
              <a:gd name="connsiteX12" fmla="*/ 418056 w 1558879"/>
              <a:gd name="connsiteY12" fmla="*/ 1934062 h 2369491"/>
              <a:gd name="connsiteX13" fmla="*/ 444182 w 1558879"/>
              <a:gd name="connsiteY13" fmla="*/ 1995022 h 2369491"/>
              <a:gd name="connsiteX14" fmla="*/ 461599 w 1558879"/>
              <a:gd name="connsiteY14" fmla="*/ 2038565 h 2369491"/>
              <a:gd name="connsiteX15" fmla="*/ 479016 w 1558879"/>
              <a:gd name="connsiteY15" fmla="*/ 2073400 h 2369491"/>
              <a:gd name="connsiteX16" fmla="*/ 496433 w 1558879"/>
              <a:gd name="connsiteY16" fmla="*/ 2099525 h 2369491"/>
              <a:gd name="connsiteX17" fmla="*/ 505142 w 1558879"/>
              <a:gd name="connsiteY17" fmla="*/ 2125651 h 2369491"/>
              <a:gd name="connsiteX18" fmla="*/ 531267 w 1558879"/>
              <a:gd name="connsiteY18" fmla="*/ 2160485 h 2369491"/>
              <a:gd name="connsiteX19" fmla="*/ 557393 w 1558879"/>
              <a:gd name="connsiteY19" fmla="*/ 2204028 h 2369491"/>
              <a:gd name="connsiteX20" fmla="*/ 583519 w 1558879"/>
              <a:gd name="connsiteY20" fmla="*/ 2256280 h 2369491"/>
              <a:gd name="connsiteX21" fmla="*/ 609645 w 1558879"/>
              <a:gd name="connsiteY21" fmla="*/ 2299822 h 2369491"/>
              <a:gd name="connsiteX22" fmla="*/ 661896 w 1558879"/>
              <a:gd name="connsiteY22" fmla="*/ 2369491 h 2369491"/>
              <a:gd name="connsiteX23" fmla="*/ 696730 w 1558879"/>
              <a:gd name="connsiteY23" fmla="*/ 2352074 h 2369491"/>
              <a:gd name="connsiteX24" fmla="*/ 757690 w 1558879"/>
              <a:gd name="connsiteY24" fmla="*/ 2325948 h 2369491"/>
              <a:gd name="connsiteX25" fmla="*/ 836067 w 1558879"/>
              <a:gd name="connsiteY25" fmla="*/ 2273697 h 2369491"/>
              <a:gd name="connsiteX26" fmla="*/ 923153 w 1558879"/>
              <a:gd name="connsiteY26" fmla="*/ 2238862 h 2369491"/>
              <a:gd name="connsiteX27" fmla="*/ 966696 w 1558879"/>
              <a:gd name="connsiteY27" fmla="*/ 2221445 h 2369491"/>
              <a:gd name="connsiteX28" fmla="*/ 1062490 w 1558879"/>
              <a:gd name="connsiteY28" fmla="*/ 2186611 h 2369491"/>
              <a:gd name="connsiteX29" fmla="*/ 1088616 w 1558879"/>
              <a:gd name="connsiteY29" fmla="*/ 2169194 h 2369491"/>
              <a:gd name="connsiteX30" fmla="*/ 1123450 w 1558879"/>
              <a:gd name="connsiteY30" fmla="*/ 2143068 h 2369491"/>
              <a:gd name="connsiteX31" fmla="*/ 1201827 w 1558879"/>
              <a:gd name="connsiteY31" fmla="*/ 2108234 h 2369491"/>
              <a:gd name="connsiteX32" fmla="*/ 1227953 w 1558879"/>
              <a:gd name="connsiteY32" fmla="*/ 2082108 h 2369491"/>
              <a:gd name="connsiteX33" fmla="*/ 1271496 w 1558879"/>
              <a:gd name="connsiteY33" fmla="*/ 2073400 h 2369491"/>
              <a:gd name="connsiteX34" fmla="*/ 1358582 w 1558879"/>
              <a:gd name="connsiteY34" fmla="*/ 2038565 h 2369491"/>
              <a:gd name="connsiteX35" fmla="*/ 1358582 w 1558879"/>
              <a:gd name="connsiteY35" fmla="*/ 2038565 h 2369491"/>
              <a:gd name="connsiteX36" fmla="*/ 1410833 w 1558879"/>
              <a:gd name="connsiteY36" fmla="*/ 2012440 h 2369491"/>
              <a:gd name="connsiteX37" fmla="*/ 1471793 w 1558879"/>
              <a:gd name="connsiteY37" fmla="*/ 1986314 h 2369491"/>
              <a:gd name="connsiteX38" fmla="*/ 1558879 w 1558879"/>
              <a:gd name="connsiteY38" fmla="*/ 1925354 h 2369491"/>
              <a:gd name="connsiteX39" fmla="*/ 1524045 w 1558879"/>
              <a:gd name="connsiteY39" fmla="*/ 1864394 h 2369491"/>
              <a:gd name="connsiteX40" fmla="*/ 1497919 w 1558879"/>
              <a:gd name="connsiteY40" fmla="*/ 1846977 h 2369491"/>
              <a:gd name="connsiteX41" fmla="*/ 1454376 w 1558879"/>
              <a:gd name="connsiteY41" fmla="*/ 1786017 h 2369491"/>
              <a:gd name="connsiteX42" fmla="*/ 1428250 w 1558879"/>
              <a:gd name="connsiteY42" fmla="*/ 1716348 h 2369491"/>
              <a:gd name="connsiteX43" fmla="*/ 1419542 w 1558879"/>
              <a:gd name="connsiteY43" fmla="*/ 1681514 h 2369491"/>
              <a:gd name="connsiteX44" fmla="*/ 1393416 w 1558879"/>
              <a:gd name="connsiteY44" fmla="*/ 1620554 h 2369491"/>
              <a:gd name="connsiteX45" fmla="*/ 1375999 w 1558879"/>
              <a:gd name="connsiteY45" fmla="*/ 1550885 h 2369491"/>
              <a:gd name="connsiteX46" fmla="*/ 1349873 w 1558879"/>
              <a:gd name="connsiteY46" fmla="*/ 1498634 h 2369491"/>
              <a:gd name="connsiteX47" fmla="*/ 1332456 w 1558879"/>
              <a:gd name="connsiteY47" fmla="*/ 1455091 h 2369491"/>
              <a:gd name="connsiteX48" fmla="*/ 1323747 w 1558879"/>
              <a:gd name="connsiteY48" fmla="*/ 1428965 h 2369491"/>
              <a:gd name="connsiteX49" fmla="*/ 1306330 w 1558879"/>
              <a:gd name="connsiteY49" fmla="*/ 1368005 h 2369491"/>
              <a:gd name="connsiteX50" fmla="*/ 1280205 w 1558879"/>
              <a:gd name="connsiteY50" fmla="*/ 1324462 h 2369491"/>
              <a:gd name="connsiteX51" fmla="*/ 1227953 w 1558879"/>
              <a:gd name="connsiteY51" fmla="*/ 1202542 h 2369491"/>
              <a:gd name="connsiteX52" fmla="*/ 1201827 w 1558879"/>
              <a:gd name="connsiteY52" fmla="*/ 1150291 h 2369491"/>
              <a:gd name="connsiteX53" fmla="*/ 1175702 w 1558879"/>
              <a:gd name="connsiteY53" fmla="*/ 1071914 h 2369491"/>
              <a:gd name="connsiteX54" fmla="*/ 1149576 w 1558879"/>
              <a:gd name="connsiteY54" fmla="*/ 958702 h 2369491"/>
              <a:gd name="connsiteX55" fmla="*/ 1140867 w 1558879"/>
              <a:gd name="connsiteY55" fmla="*/ 906451 h 2369491"/>
              <a:gd name="connsiteX56" fmla="*/ 1114742 w 1558879"/>
              <a:gd name="connsiteY56" fmla="*/ 810657 h 2369491"/>
              <a:gd name="connsiteX57" fmla="*/ 1071199 w 1558879"/>
              <a:gd name="connsiteY57" fmla="*/ 505857 h 2369491"/>
              <a:gd name="connsiteX58" fmla="*/ 1045073 w 1558879"/>
              <a:gd name="connsiteY58" fmla="*/ 392645 h 2369491"/>
              <a:gd name="connsiteX59" fmla="*/ 1036365 w 1558879"/>
              <a:gd name="connsiteY59" fmla="*/ 357811 h 2369491"/>
              <a:gd name="connsiteX60" fmla="*/ 1001530 w 1558879"/>
              <a:gd name="connsiteY60" fmla="*/ 270725 h 2369491"/>
              <a:gd name="connsiteX61" fmla="*/ 957987 w 1558879"/>
              <a:gd name="connsiteY61" fmla="*/ 183640 h 2369491"/>
              <a:gd name="connsiteX62" fmla="*/ 931862 w 1558879"/>
              <a:gd name="connsiteY62" fmla="*/ 131388 h 2369491"/>
              <a:gd name="connsiteX63" fmla="*/ 888319 w 1558879"/>
              <a:gd name="connsiteY63" fmla="*/ 61720 h 2369491"/>
              <a:gd name="connsiteX64" fmla="*/ 853485 w 1558879"/>
              <a:gd name="connsiteY64" fmla="*/ 760 h 2369491"/>
              <a:gd name="connsiteX65" fmla="*/ 748982 w 1558879"/>
              <a:gd name="connsiteY65" fmla="*/ 18177 h 2369491"/>
              <a:gd name="connsiteX66" fmla="*/ 670605 w 1558879"/>
              <a:gd name="connsiteY66" fmla="*/ 26885 h 2369491"/>
              <a:gd name="connsiteX67" fmla="*/ 531267 w 1558879"/>
              <a:gd name="connsiteY67" fmla="*/ 44302 h 2369491"/>
              <a:gd name="connsiteX68" fmla="*/ 452890 w 1558879"/>
              <a:gd name="connsiteY68" fmla="*/ 70428 h 2369491"/>
              <a:gd name="connsiteX69" fmla="*/ 418056 w 1558879"/>
              <a:gd name="connsiteY69" fmla="*/ 79137 h 2369491"/>
              <a:gd name="connsiteX70" fmla="*/ 365805 w 1558879"/>
              <a:gd name="connsiteY70" fmla="*/ 96554 h 2369491"/>
              <a:gd name="connsiteX71" fmla="*/ 322262 w 1558879"/>
              <a:gd name="connsiteY71" fmla="*/ 148805 h 2369491"/>
              <a:gd name="connsiteX72" fmla="*/ 313553 w 1558879"/>
              <a:gd name="connsiteY72" fmla="*/ 201057 h 2369491"/>
              <a:gd name="connsiteX73" fmla="*/ 348387 w 1558879"/>
              <a:gd name="connsiteY73" fmla="*/ 288142 h 2369491"/>
              <a:gd name="connsiteX74" fmla="*/ 365805 w 1558879"/>
              <a:gd name="connsiteY74" fmla="*/ 357811 h 2369491"/>
              <a:gd name="connsiteX75" fmla="*/ 409347 w 1558879"/>
              <a:gd name="connsiteY75" fmla="*/ 488440 h 2369491"/>
              <a:gd name="connsiteX76" fmla="*/ 418056 w 1558879"/>
              <a:gd name="connsiteY76" fmla="*/ 549400 h 2369491"/>
              <a:gd name="connsiteX77" fmla="*/ 461599 w 1558879"/>
              <a:gd name="connsiteY77" fmla="*/ 653902 h 2369491"/>
              <a:gd name="connsiteX78" fmla="*/ 479016 w 1558879"/>
              <a:gd name="connsiteY78" fmla="*/ 697445 h 2369491"/>
              <a:gd name="connsiteX79" fmla="*/ 496433 w 1558879"/>
              <a:gd name="connsiteY79" fmla="*/ 749697 h 2369491"/>
              <a:gd name="connsiteX80" fmla="*/ 522559 w 1558879"/>
              <a:gd name="connsiteY80" fmla="*/ 775822 h 2369491"/>
              <a:gd name="connsiteX81" fmla="*/ 557393 w 1558879"/>
              <a:gd name="connsiteY81" fmla="*/ 854200 h 2369491"/>
              <a:gd name="connsiteX82" fmla="*/ 583519 w 1558879"/>
              <a:gd name="connsiteY82" fmla="*/ 941285 h 2369491"/>
              <a:gd name="connsiteX83" fmla="*/ 444182 w 1558879"/>
              <a:gd name="connsiteY83" fmla="*/ 976120 h 2369491"/>
              <a:gd name="connsiteX84" fmla="*/ 418056 w 1558879"/>
              <a:gd name="connsiteY84" fmla="*/ 1002245 h 2369491"/>
              <a:gd name="connsiteX85" fmla="*/ 365805 w 1558879"/>
              <a:gd name="connsiteY85" fmla="*/ 1019662 h 2369491"/>
              <a:gd name="connsiteX86" fmla="*/ 330970 w 1558879"/>
              <a:gd name="connsiteY86" fmla="*/ 1045788 h 2369491"/>
              <a:gd name="connsiteX87" fmla="*/ 278719 w 1558879"/>
              <a:gd name="connsiteY87" fmla="*/ 1071914 h 2369491"/>
              <a:gd name="connsiteX88" fmla="*/ 252593 w 1558879"/>
              <a:gd name="connsiteY88" fmla="*/ 1098040 h 2369491"/>
              <a:gd name="connsiteX89" fmla="*/ 217759 w 1558879"/>
              <a:gd name="connsiteY89" fmla="*/ 1115457 h 2369491"/>
              <a:gd name="connsiteX90" fmla="*/ 182925 w 1558879"/>
              <a:gd name="connsiteY90" fmla="*/ 1141582 h 2369491"/>
              <a:gd name="connsiteX91" fmla="*/ 130673 w 1558879"/>
              <a:gd name="connsiteY91" fmla="*/ 1185125 h 2369491"/>
              <a:gd name="connsiteX92" fmla="*/ 104547 w 1558879"/>
              <a:gd name="connsiteY92" fmla="*/ 1193834 h 2369491"/>
              <a:gd name="connsiteX93" fmla="*/ 78422 w 1558879"/>
              <a:gd name="connsiteY93" fmla="*/ 1219960 h 2369491"/>
              <a:gd name="connsiteX94" fmla="*/ 34879 w 1558879"/>
              <a:gd name="connsiteY94" fmla="*/ 1272211 h 2369491"/>
              <a:gd name="connsiteX95" fmla="*/ 45 w 1558879"/>
              <a:gd name="connsiteY95" fmla="*/ 1272211 h 236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58879" h="2369491">
                <a:moveTo>
                  <a:pt x="45" y="1272211"/>
                </a:moveTo>
                <a:cubicBezTo>
                  <a:pt x="1496" y="1289628"/>
                  <a:pt x="31653" y="1340914"/>
                  <a:pt x="43587" y="1376714"/>
                </a:cubicBezTo>
                <a:cubicBezTo>
                  <a:pt x="54303" y="1408860"/>
                  <a:pt x="53742" y="1413476"/>
                  <a:pt x="78422" y="1446382"/>
                </a:cubicBezTo>
                <a:cubicBezTo>
                  <a:pt x="107023" y="1484517"/>
                  <a:pt x="98485" y="1461760"/>
                  <a:pt x="130673" y="1489925"/>
                </a:cubicBezTo>
                <a:cubicBezTo>
                  <a:pt x="146121" y="1503442"/>
                  <a:pt x="158768" y="1519951"/>
                  <a:pt x="174216" y="1533468"/>
                </a:cubicBezTo>
                <a:cubicBezTo>
                  <a:pt x="182093" y="1540360"/>
                  <a:pt x="193301" y="1543140"/>
                  <a:pt x="200342" y="1550885"/>
                </a:cubicBezTo>
                <a:cubicBezTo>
                  <a:pt x="222606" y="1575375"/>
                  <a:pt x="261302" y="1629262"/>
                  <a:pt x="261302" y="1629262"/>
                </a:cubicBezTo>
                <a:cubicBezTo>
                  <a:pt x="264205" y="1643776"/>
                  <a:pt x="261800" y="1660489"/>
                  <a:pt x="270010" y="1672805"/>
                </a:cubicBezTo>
                <a:cubicBezTo>
                  <a:pt x="275102" y="1680443"/>
                  <a:pt x="289084" y="1675637"/>
                  <a:pt x="296136" y="1681514"/>
                </a:cubicBezTo>
                <a:cubicBezTo>
                  <a:pt x="307286" y="1690806"/>
                  <a:pt x="313553" y="1704737"/>
                  <a:pt x="322262" y="1716348"/>
                </a:cubicBezTo>
                <a:cubicBezTo>
                  <a:pt x="330970" y="1739571"/>
                  <a:pt x="337994" y="1763498"/>
                  <a:pt x="348387" y="1786017"/>
                </a:cubicBezTo>
                <a:cubicBezTo>
                  <a:pt x="355480" y="1801386"/>
                  <a:pt x="367306" y="1814245"/>
                  <a:pt x="374513" y="1829560"/>
                </a:cubicBezTo>
                <a:cubicBezTo>
                  <a:pt x="390581" y="1863705"/>
                  <a:pt x="403412" y="1899282"/>
                  <a:pt x="418056" y="1934062"/>
                </a:cubicBezTo>
                <a:cubicBezTo>
                  <a:pt x="426635" y="1954437"/>
                  <a:pt x="435679" y="1974615"/>
                  <a:pt x="444182" y="1995022"/>
                </a:cubicBezTo>
                <a:cubicBezTo>
                  <a:pt x="450194" y="2009452"/>
                  <a:pt x="454608" y="2024583"/>
                  <a:pt x="461599" y="2038565"/>
                </a:cubicBezTo>
                <a:cubicBezTo>
                  <a:pt x="467405" y="2050177"/>
                  <a:pt x="472575" y="2062128"/>
                  <a:pt x="479016" y="2073400"/>
                </a:cubicBezTo>
                <a:cubicBezTo>
                  <a:pt x="484209" y="2082487"/>
                  <a:pt x="491752" y="2090164"/>
                  <a:pt x="496433" y="2099525"/>
                </a:cubicBezTo>
                <a:cubicBezTo>
                  <a:pt x="500538" y="2107736"/>
                  <a:pt x="500588" y="2117681"/>
                  <a:pt x="505142" y="2125651"/>
                </a:cubicBezTo>
                <a:cubicBezTo>
                  <a:pt x="512343" y="2138253"/>
                  <a:pt x="523216" y="2148409"/>
                  <a:pt x="531267" y="2160485"/>
                </a:cubicBezTo>
                <a:cubicBezTo>
                  <a:pt x="540656" y="2174569"/>
                  <a:pt x="549288" y="2189168"/>
                  <a:pt x="557393" y="2204028"/>
                </a:cubicBezTo>
                <a:cubicBezTo>
                  <a:pt x="566718" y="2221123"/>
                  <a:pt x="574194" y="2239185"/>
                  <a:pt x="583519" y="2256280"/>
                </a:cubicBezTo>
                <a:cubicBezTo>
                  <a:pt x="591624" y="2271139"/>
                  <a:pt x="602641" y="2284413"/>
                  <a:pt x="609645" y="2299822"/>
                </a:cubicBezTo>
                <a:cubicBezTo>
                  <a:pt x="641296" y="2369454"/>
                  <a:pt x="603479" y="2340282"/>
                  <a:pt x="661896" y="2369491"/>
                </a:cubicBezTo>
                <a:cubicBezTo>
                  <a:pt x="673507" y="2363685"/>
                  <a:pt x="684912" y="2357446"/>
                  <a:pt x="696730" y="2352074"/>
                </a:cubicBezTo>
                <a:cubicBezTo>
                  <a:pt x="716856" y="2342926"/>
                  <a:pt x="738282" y="2336534"/>
                  <a:pt x="757690" y="2325948"/>
                </a:cubicBezTo>
                <a:cubicBezTo>
                  <a:pt x="850406" y="2275376"/>
                  <a:pt x="728372" y="2323955"/>
                  <a:pt x="836067" y="2273697"/>
                </a:cubicBezTo>
                <a:cubicBezTo>
                  <a:pt x="864399" y="2260475"/>
                  <a:pt x="894124" y="2250474"/>
                  <a:pt x="923153" y="2238862"/>
                </a:cubicBezTo>
                <a:cubicBezTo>
                  <a:pt x="937667" y="2233056"/>
                  <a:pt x="952714" y="2228436"/>
                  <a:pt x="966696" y="2221445"/>
                </a:cubicBezTo>
                <a:cubicBezTo>
                  <a:pt x="1032186" y="2188701"/>
                  <a:pt x="999852" y="2199139"/>
                  <a:pt x="1062490" y="2186611"/>
                </a:cubicBezTo>
                <a:cubicBezTo>
                  <a:pt x="1071199" y="2180805"/>
                  <a:pt x="1080099" y="2175278"/>
                  <a:pt x="1088616" y="2169194"/>
                </a:cubicBezTo>
                <a:cubicBezTo>
                  <a:pt x="1100427" y="2160758"/>
                  <a:pt x="1111142" y="2150761"/>
                  <a:pt x="1123450" y="2143068"/>
                </a:cubicBezTo>
                <a:cubicBezTo>
                  <a:pt x="1145143" y="2129510"/>
                  <a:pt x="1178892" y="2117408"/>
                  <a:pt x="1201827" y="2108234"/>
                </a:cubicBezTo>
                <a:cubicBezTo>
                  <a:pt x="1210536" y="2099525"/>
                  <a:pt x="1216937" y="2087616"/>
                  <a:pt x="1227953" y="2082108"/>
                </a:cubicBezTo>
                <a:cubicBezTo>
                  <a:pt x="1241192" y="2075489"/>
                  <a:pt x="1257454" y="2078081"/>
                  <a:pt x="1271496" y="2073400"/>
                </a:cubicBezTo>
                <a:cubicBezTo>
                  <a:pt x="1301156" y="2063513"/>
                  <a:pt x="1329553" y="2050177"/>
                  <a:pt x="1358582" y="2038565"/>
                </a:cubicBezTo>
                <a:lnTo>
                  <a:pt x="1358582" y="2038565"/>
                </a:lnTo>
                <a:cubicBezTo>
                  <a:pt x="1408793" y="2005090"/>
                  <a:pt x="1360352" y="2034075"/>
                  <a:pt x="1410833" y="2012440"/>
                </a:cubicBezTo>
                <a:cubicBezTo>
                  <a:pt x="1486161" y="1980156"/>
                  <a:pt x="1410523" y="2006736"/>
                  <a:pt x="1471793" y="1986314"/>
                </a:cubicBezTo>
                <a:cubicBezTo>
                  <a:pt x="1536122" y="1943429"/>
                  <a:pt x="1507299" y="1964040"/>
                  <a:pt x="1558879" y="1925354"/>
                </a:cubicBezTo>
                <a:cubicBezTo>
                  <a:pt x="1548915" y="1895463"/>
                  <a:pt x="1550405" y="1890754"/>
                  <a:pt x="1524045" y="1864394"/>
                </a:cubicBezTo>
                <a:cubicBezTo>
                  <a:pt x="1516644" y="1856993"/>
                  <a:pt x="1506628" y="1852783"/>
                  <a:pt x="1497919" y="1846977"/>
                </a:cubicBezTo>
                <a:cubicBezTo>
                  <a:pt x="1492005" y="1839092"/>
                  <a:pt x="1460742" y="1798748"/>
                  <a:pt x="1454376" y="1786017"/>
                </a:cubicBezTo>
                <a:cubicBezTo>
                  <a:pt x="1448244" y="1773753"/>
                  <a:pt x="1433274" y="1733931"/>
                  <a:pt x="1428250" y="1716348"/>
                </a:cubicBezTo>
                <a:cubicBezTo>
                  <a:pt x="1424962" y="1704840"/>
                  <a:pt x="1423632" y="1692762"/>
                  <a:pt x="1419542" y="1681514"/>
                </a:cubicBezTo>
                <a:cubicBezTo>
                  <a:pt x="1411987" y="1660737"/>
                  <a:pt x="1400407" y="1641527"/>
                  <a:pt x="1393416" y="1620554"/>
                </a:cubicBezTo>
                <a:cubicBezTo>
                  <a:pt x="1385846" y="1597845"/>
                  <a:pt x="1384050" y="1573428"/>
                  <a:pt x="1375999" y="1550885"/>
                </a:cubicBezTo>
                <a:cubicBezTo>
                  <a:pt x="1369450" y="1532547"/>
                  <a:pt x="1357931" y="1516361"/>
                  <a:pt x="1349873" y="1498634"/>
                </a:cubicBezTo>
                <a:cubicBezTo>
                  <a:pt x="1343404" y="1484403"/>
                  <a:pt x="1337945" y="1469728"/>
                  <a:pt x="1332456" y="1455091"/>
                </a:cubicBezTo>
                <a:cubicBezTo>
                  <a:pt x="1329233" y="1446496"/>
                  <a:pt x="1326385" y="1437758"/>
                  <a:pt x="1323747" y="1428965"/>
                </a:cubicBezTo>
                <a:cubicBezTo>
                  <a:pt x="1317674" y="1408723"/>
                  <a:pt x="1314458" y="1387513"/>
                  <a:pt x="1306330" y="1368005"/>
                </a:cubicBezTo>
                <a:cubicBezTo>
                  <a:pt x="1299820" y="1352381"/>
                  <a:pt x="1287451" y="1339759"/>
                  <a:pt x="1280205" y="1324462"/>
                </a:cubicBezTo>
                <a:cubicBezTo>
                  <a:pt x="1261277" y="1284503"/>
                  <a:pt x="1247727" y="1242089"/>
                  <a:pt x="1227953" y="1202542"/>
                </a:cubicBezTo>
                <a:lnTo>
                  <a:pt x="1201827" y="1150291"/>
                </a:lnTo>
                <a:cubicBezTo>
                  <a:pt x="1172593" y="1033350"/>
                  <a:pt x="1219421" y="1214003"/>
                  <a:pt x="1175702" y="1071914"/>
                </a:cubicBezTo>
                <a:cubicBezTo>
                  <a:pt x="1166516" y="1042058"/>
                  <a:pt x="1155670" y="992220"/>
                  <a:pt x="1149576" y="958702"/>
                </a:cubicBezTo>
                <a:cubicBezTo>
                  <a:pt x="1146417" y="941330"/>
                  <a:pt x="1145150" y="923581"/>
                  <a:pt x="1140867" y="906451"/>
                </a:cubicBezTo>
                <a:cubicBezTo>
                  <a:pt x="1096683" y="729717"/>
                  <a:pt x="1144857" y="961244"/>
                  <a:pt x="1114742" y="810657"/>
                </a:cubicBezTo>
                <a:cubicBezTo>
                  <a:pt x="1087366" y="527770"/>
                  <a:pt x="1129048" y="621555"/>
                  <a:pt x="1071199" y="505857"/>
                </a:cubicBezTo>
                <a:cubicBezTo>
                  <a:pt x="1057463" y="409709"/>
                  <a:pt x="1071155" y="479587"/>
                  <a:pt x="1045073" y="392645"/>
                </a:cubicBezTo>
                <a:cubicBezTo>
                  <a:pt x="1041634" y="381181"/>
                  <a:pt x="1040391" y="369082"/>
                  <a:pt x="1036365" y="357811"/>
                </a:cubicBezTo>
                <a:cubicBezTo>
                  <a:pt x="1025849" y="328368"/>
                  <a:pt x="1011417" y="300385"/>
                  <a:pt x="1001530" y="270725"/>
                </a:cubicBezTo>
                <a:cubicBezTo>
                  <a:pt x="979523" y="204705"/>
                  <a:pt x="995129" y="233161"/>
                  <a:pt x="957987" y="183640"/>
                </a:cubicBezTo>
                <a:cubicBezTo>
                  <a:pt x="936101" y="117976"/>
                  <a:pt x="965623" y="198911"/>
                  <a:pt x="931862" y="131388"/>
                </a:cubicBezTo>
                <a:cubicBezTo>
                  <a:pt x="898876" y="65416"/>
                  <a:pt x="934161" y="107560"/>
                  <a:pt x="888319" y="61720"/>
                </a:cubicBezTo>
                <a:cubicBezTo>
                  <a:pt x="883396" y="46950"/>
                  <a:pt x="871875" y="3212"/>
                  <a:pt x="853485" y="760"/>
                </a:cubicBezTo>
                <a:cubicBezTo>
                  <a:pt x="818480" y="-3907"/>
                  <a:pt x="784081" y="14277"/>
                  <a:pt x="748982" y="18177"/>
                </a:cubicBezTo>
                <a:lnTo>
                  <a:pt x="670605" y="26885"/>
                </a:lnTo>
                <a:lnTo>
                  <a:pt x="531267" y="44302"/>
                </a:lnTo>
                <a:cubicBezTo>
                  <a:pt x="505141" y="53011"/>
                  <a:pt x="479211" y="62329"/>
                  <a:pt x="452890" y="70428"/>
                </a:cubicBezTo>
                <a:cubicBezTo>
                  <a:pt x="441451" y="73948"/>
                  <a:pt x="429520" y="75698"/>
                  <a:pt x="418056" y="79137"/>
                </a:cubicBezTo>
                <a:cubicBezTo>
                  <a:pt x="400471" y="84413"/>
                  <a:pt x="365805" y="96554"/>
                  <a:pt x="365805" y="96554"/>
                </a:cubicBezTo>
                <a:cubicBezTo>
                  <a:pt x="351785" y="110573"/>
                  <a:pt x="329164" y="131551"/>
                  <a:pt x="322262" y="148805"/>
                </a:cubicBezTo>
                <a:cubicBezTo>
                  <a:pt x="315704" y="165200"/>
                  <a:pt x="316456" y="183640"/>
                  <a:pt x="313553" y="201057"/>
                </a:cubicBezTo>
                <a:cubicBezTo>
                  <a:pt x="325164" y="230085"/>
                  <a:pt x="338500" y="258482"/>
                  <a:pt x="348387" y="288142"/>
                </a:cubicBezTo>
                <a:cubicBezTo>
                  <a:pt x="355957" y="310851"/>
                  <a:pt x="359637" y="334682"/>
                  <a:pt x="365805" y="357811"/>
                </a:cubicBezTo>
                <a:cubicBezTo>
                  <a:pt x="384445" y="427711"/>
                  <a:pt x="382363" y="416480"/>
                  <a:pt x="409347" y="488440"/>
                </a:cubicBezTo>
                <a:cubicBezTo>
                  <a:pt x="412250" y="508760"/>
                  <a:pt x="413440" y="529399"/>
                  <a:pt x="418056" y="549400"/>
                </a:cubicBezTo>
                <a:cubicBezTo>
                  <a:pt x="429932" y="600863"/>
                  <a:pt x="439671" y="605660"/>
                  <a:pt x="461599" y="653902"/>
                </a:cubicBezTo>
                <a:cubicBezTo>
                  <a:pt x="468068" y="668133"/>
                  <a:pt x="473674" y="682754"/>
                  <a:pt x="479016" y="697445"/>
                </a:cubicBezTo>
                <a:cubicBezTo>
                  <a:pt x="485290" y="714699"/>
                  <a:pt x="483451" y="736715"/>
                  <a:pt x="496433" y="749697"/>
                </a:cubicBezTo>
                <a:lnTo>
                  <a:pt x="522559" y="775822"/>
                </a:lnTo>
                <a:cubicBezTo>
                  <a:pt x="539319" y="859626"/>
                  <a:pt x="517282" y="782000"/>
                  <a:pt x="557393" y="854200"/>
                </a:cubicBezTo>
                <a:cubicBezTo>
                  <a:pt x="575295" y="886423"/>
                  <a:pt x="576491" y="906145"/>
                  <a:pt x="583519" y="941285"/>
                </a:cubicBezTo>
                <a:cubicBezTo>
                  <a:pt x="539097" y="1007920"/>
                  <a:pt x="593690" y="940942"/>
                  <a:pt x="444182" y="976120"/>
                </a:cubicBezTo>
                <a:cubicBezTo>
                  <a:pt x="432194" y="978941"/>
                  <a:pt x="428822" y="996264"/>
                  <a:pt x="418056" y="1002245"/>
                </a:cubicBezTo>
                <a:cubicBezTo>
                  <a:pt x="402007" y="1011161"/>
                  <a:pt x="383222" y="1013856"/>
                  <a:pt x="365805" y="1019662"/>
                </a:cubicBezTo>
                <a:cubicBezTo>
                  <a:pt x="354193" y="1028371"/>
                  <a:pt x="343416" y="1038320"/>
                  <a:pt x="330970" y="1045788"/>
                </a:cubicBezTo>
                <a:cubicBezTo>
                  <a:pt x="314272" y="1055807"/>
                  <a:pt x="294921" y="1061112"/>
                  <a:pt x="278719" y="1071914"/>
                </a:cubicBezTo>
                <a:cubicBezTo>
                  <a:pt x="268472" y="1078746"/>
                  <a:pt x="262615" y="1090882"/>
                  <a:pt x="252593" y="1098040"/>
                </a:cubicBezTo>
                <a:cubicBezTo>
                  <a:pt x="242029" y="1105586"/>
                  <a:pt x="228768" y="1108577"/>
                  <a:pt x="217759" y="1115457"/>
                </a:cubicBezTo>
                <a:cubicBezTo>
                  <a:pt x="205451" y="1123149"/>
                  <a:pt x="194075" y="1132290"/>
                  <a:pt x="182925" y="1141582"/>
                </a:cubicBezTo>
                <a:cubicBezTo>
                  <a:pt x="153597" y="1166022"/>
                  <a:pt x="174987" y="1159803"/>
                  <a:pt x="130673" y="1185125"/>
                </a:cubicBezTo>
                <a:cubicBezTo>
                  <a:pt x="122703" y="1189679"/>
                  <a:pt x="113256" y="1190931"/>
                  <a:pt x="104547" y="1193834"/>
                </a:cubicBezTo>
                <a:cubicBezTo>
                  <a:pt x="95839" y="1202543"/>
                  <a:pt x="85580" y="1209938"/>
                  <a:pt x="78422" y="1219960"/>
                </a:cubicBezTo>
                <a:cubicBezTo>
                  <a:pt x="50075" y="1259646"/>
                  <a:pt x="76845" y="1251229"/>
                  <a:pt x="34879" y="1272211"/>
                </a:cubicBezTo>
                <a:cubicBezTo>
                  <a:pt x="32282" y="1273509"/>
                  <a:pt x="-1406" y="1254794"/>
                  <a:pt x="45" y="1272211"/>
                </a:cubicBezTo>
                <a:close/>
              </a:path>
            </a:pathLst>
          </a:cu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E9677-38C5-445A-4837-A6F5F6A65842}"/>
              </a:ext>
            </a:extLst>
          </p:cNvPr>
          <p:cNvSpPr/>
          <p:nvPr/>
        </p:nvSpPr>
        <p:spPr>
          <a:xfrm rot="19717398">
            <a:off x="7204720" y="2601703"/>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7195115" y="2595629"/>
            <a:ext cx="284052" cy="307777"/>
          </a:xfrm>
          <a:prstGeom prst="rect">
            <a:avLst/>
          </a:prstGeom>
          <a:noFill/>
        </p:spPr>
        <p:txBody>
          <a:bodyPr wrap="none" rtlCol="0">
            <a:spAutoFit/>
          </a:bodyPr>
          <a:lstStyle/>
          <a:p>
            <a:r>
              <a:rPr lang="en-US" dirty="0"/>
              <a:t>1</a:t>
            </a:r>
          </a:p>
        </p:txBody>
      </p:sp>
      <p:sp>
        <p:nvSpPr>
          <p:cNvPr id="21" name="TextBox 20">
            <a:extLst>
              <a:ext uri="{FF2B5EF4-FFF2-40B4-BE49-F238E27FC236}">
                <a16:creationId xmlns:a16="http://schemas.microsoft.com/office/drawing/2014/main" id="{09DBEB3A-38E7-25D6-FC5D-3CC6E25E41CA}"/>
              </a:ext>
            </a:extLst>
          </p:cNvPr>
          <p:cNvSpPr txBox="1"/>
          <p:nvPr/>
        </p:nvSpPr>
        <p:spPr>
          <a:xfrm>
            <a:off x="6657289" y="3204079"/>
            <a:ext cx="284052" cy="307777"/>
          </a:xfrm>
          <a:prstGeom prst="rect">
            <a:avLst/>
          </a:prstGeom>
          <a:noFill/>
        </p:spPr>
        <p:txBody>
          <a:bodyPr wrap="none" rtlCol="0">
            <a:spAutoFit/>
          </a:bodyPr>
          <a:lstStyle/>
          <a:p>
            <a:r>
              <a:rPr lang="en-US" dirty="0"/>
              <a:t>2</a:t>
            </a:r>
          </a:p>
        </p:txBody>
      </p:sp>
      <p:sp>
        <p:nvSpPr>
          <p:cNvPr id="23" name="TextBox 22">
            <a:extLst>
              <a:ext uri="{FF2B5EF4-FFF2-40B4-BE49-F238E27FC236}">
                <a16:creationId xmlns:a16="http://schemas.microsoft.com/office/drawing/2014/main" id="{19DE66C3-8AF9-5B8F-BDC9-0FAEFB25599F}"/>
              </a:ext>
            </a:extLst>
          </p:cNvPr>
          <p:cNvSpPr txBox="1"/>
          <p:nvPr/>
        </p:nvSpPr>
        <p:spPr>
          <a:xfrm>
            <a:off x="6422220" y="3537532"/>
            <a:ext cx="284052" cy="307777"/>
          </a:xfrm>
          <a:prstGeom prst="rect">
            <a:avLst/>
          </a:prstGeom>
          <a:noFill/>
        </p:spPr>
        <p:txBody>
          <a:bodyPr wrap="none" rtlCol="0">
            <a:spAutoFit/>
          </a:bodyPr>
          <a:lstStyle/>
          <a:p>
            <a:r>
              <a:rPr lang="en-US" dirty="0"/>
              <a:t>4</a:t>
            </a:r>
          </a:p>
        </p:txBody>
      </p:sp>
      <p:sp>
        <p:nvSpPr>
          <p:cNvPr id="25" name="Freeform: Shape 24">
            <a:extLst>
              <a:ext uri="{FF2B5EF4-FFF2-40B4-BE49-F238E27FC236}">
                <a16:creationId xmlns:a16="http://schemas.microsoft.com/office/drawing/2014/main" id="{5A0A03F8-5F37-908C-C70F-8EE8EAE746CB}"/>
              </a:ext>
            </a:extLst>
          </p:cNvPr>
          <p:cNvSpPr/>
          <p:nvPr/>
        </p:nvSpPr>
        <p:spPr>
          <a:xfrm>
            <a:off x="5686050" y="2264229"/>
            <a:ext cx="1995624" cy="2081348"/>
          </a:xfrm>
          <a:custGeom>
            <a:avLst/>
            <a:gdLst>
              <a:gd name="connsiteX0" fmla="*/ 627664 w 1995624"/>
              <a:gd name="connsiteY0" fmla="*/ 0 h 2081348"/>
              <a:gd name="connsiteX1" fmla="*/ 557996 w 1995624"/>
              <a:gd name="connsiteY1" fmla="*/ 26125 h 2081348"/>
              <a:gd name="connsiteX2" fmla="*/ 523161 w 1995624"/>
              <a:gd name="connsiteY2" fmla="*/ 69668 h 2081348"/>
              <a:gd name="connsiteX3" fmla="*/ 488327 w 1995624"/>
              <a:gd name="connsiteY3" fmla="*/ 78377 h 2081348"/>
              <a:gd name="connsiteX4" fmla="*/ 418659 w 1995624"/>
              <a:gd name="connsiteY4" fmla="*/ 113211 h 2081348"/>
              <a:gd name="connsiteX5" fmla="*/ 366407 w 1995624"/>
              <a:gd name="connsiteY5" fmla="*/ 139337 h 2081348"/>
              <a:gd name="connsiteX6" fmla="*/ 270613 w 1995624"/>
              <a:gd name="connsiteY6" fmla="*/ 165462 h 2081348"/>
              <a:gd name="connsiteX7" fmla="*/ 244487 w 1995624"/>
              <a:gd name="connsiteY7" fmla="*/ 182880 h 2081348"/>
              <a:gd name="connsiteX8" fmla="*/ 209653 w 1995624"/>
              <a:gd name="connsiteY8" fmla="*/ 191588 h 2081348"/>
              <a:gd name="connsiteX9" fmla="*/ 174819 w 1995624"/>
              <a:gd name="connsiteY9" fmla="*/ 209005 h 2081348"/>
              <a:gd name="connsiteX10" fmla="*/ 148693 w 1995624"/>
              <a:gd name="connsiteY10" fmla="*/ 217714 h 2081348"/>
              <a:gd name="connsiteX11" fmla="*/ 96441 w 1995624"/>
              <a:gd name="connsiteY11" fmla="*/ 243840 h 2081348"/>
              <a:gd name="connsiteX12" fmla="*/ 26773 w 1995624"/>
              <a:gd name="connsiteY12" fmla="*/ 322217 h 2081348"/>
              <a:gd name="connsiteX13" fmla="*/ 18064 w 1995624"/>
              <a:gd name="connsiteY13" fmla="*/ 357051 h 2081348"/>
              <a:gd name="connsiteX14" fmla="*/ 647 w 1995624"/>
              <a:gd name="connsiteY14" fmla="*/ 383177 h 2081348"/>
              <a:gd name="connsiteX15" fmla="*/ 61607 w 1995624"/>
              <a:gd name="connsiteY15" fmla="*/ 522514 h 2081348"/>
              <a:gd name="connsiteX16" fmla="*/ 79024 w 1995624"/>
              <a:gd name="connsiteY16" fmla="*/ 566057 h 2081348"/>
              <a:gd name="connsiteX17" fmla="*/ 139984 w 1995624"/>
              <a:gd name="connsiteY17" fmla="*/ 661851 h 2081348"/>
              <a:gd name="connsiteX18" fmla="*/ 148693 w 1995624"/>
              <a:gd name="connsiteY18" fmla="*/ 687977 h 2081348"/>
              <a:gd name="connsiteX19" fmla="*/ 166110 w 1995624"/>
              <a:gd name="connsiteY19" fmla="*/ 714102 h 2081348"/>
              <a:gd name="connsiteX20" fmla="*/ 218361 w 1995624"/>
              <a:gd name="connsiteY20" fmla="*/ 783771 h 2081348"/>
              <a:gd name="connsiteX21" fmla="*/ 235779 w 1995624"/>
              <a:gd name="connsiteY21" fmla="*/ 809897 h 2081348"/>
              <a:gd name="connsiteX22" fmla="*/ 261904 w 1995624"/>
              <a:gd name="connsiteY22" fmla="*/ 844731 h 2081348"/>
              <a:gd name="connsiteX23" fmla="*/ 331573 w 1995624"/>
              <a:gd name="connsiteY23" fmla="*/ 966651 h 2081348"/>
              <a:gd name="connsiteX24" fmla="*/ 436076 w 1995624"/>
              <a:gd name="connsiteY24" fmla="*/ 1114697 h 2081348"/>
              <a:gd name="connsiteX25" fmla="*/ 462201 w 1995624"/>
              <a:gd name="connsiteY25" fmla="*/ 1166948 h 2081348"/>
              <a:gd name="connsiteX26" fmla="*/ 470910 w 1995624"/>
              <a:gd name="connsiteY26" fmla="*/ 1201782 h 2081348"/>
              <a:gd name="connsiteX27" fmla="*/ 488327 w 1995624"/>
              <a:gd name="connsiteY27" fmla="*/ 1219200 h 2081348"/>
              <a:gd name="connsiteX28" fmla="*/ 514453 w 1995624"/>
              <a:gd name="connsiteY28" fmla="*/ 1254034 h 2081348"/>
              <a:gd name="connsiteX29" fmla="*/ 566704 w 1995624"/>
              <a:gd name="connsiteY29" fmla="*/ 1349828 h 2081348"/>
              <a:gd name="connsiteX30" fmla="*/ 584121 w 1995624"/>
              <a:gd name="connsiteY30" fmla="*/ 1375954 h 2081348"/>
              <a:gd name="connsiteX31" fmla="*/ 601539 w 1995624"/>
              <a:gd name="connsiteY31" fmla="*/ 1419497 h 2081348"/>
              <a:gd name="connsiteX32" fmla="*/ 636373 w 1995624"/>
              <a:gd name="connsiteY32" fmla="*/ 1489165 h 2081348"/>
              <a:gd name="connsiteX33" fmla="*/ 653790 w 1995624"/>
              <a:gd name="connsiteY33" fmla="*/ 1524000 h 2081348"/>
              <a:gd name="connsiteX34" fmla="*/ 679916 w 1995624"/>
              <a:gd name="connsiteY34" fmla="*/ 1558834 h 2081348"/>
              <a:gd name="connsiteX35" fmla="*/ 723459 w 1995624"/>
              <a:gd name="connsiteY35" fmla="*/ 1663337 h 2081348"/>
              <a:gd name="connsiteX36" fmla="*/ 740876 w 1995624"/>
              <a:gd name="connsiteY36" fmla="*/ 1715588 h 2081348"/>
              <a:gd name="connsiteX37" fmla="*/ 793127 w 1995624"/>
              <a:gd name="connsiteY37" fmla="*/ 1828800 h 2081348"/>
              <a:gd name="connsiteX38" fmla="*/ 827961 w 1995624"/>
              <a:gd name="connsiteY38" fmla="*/ 1863634 h 2081348"/>
              <a:gd name="connsiteX39" fmla="*/ 854087 w 1995624"/>
              <a:gd name="connsiteY39" fmla="*/ 1915885 h 2081348"/>
              <a:gd name="connsiteX40" fmla="*/ 897630 w 1995624"/>
              <a:gd name="connsiteY40" fmla="*/ 1950720 h 2081348"/>
              <a:gd name="connsiteX41" fmla="*/ 941173 w 1995624"/>
              <a:gd name="connsiteY41" fmla="*/ 2002971 h 2081348"/>
              <a:gd name="connsiteX42" fmla="*/ 967299 w 1995624"/>
              <a:gd name="connsiteY42" fmla="*/ 2055222 h 2081348"/>
              <a:gd name="connsiteX43" fmla="*/ 984716 w 1995624"/>
              <a:gd name="connsiteY43" fmla="*/ 2072640 h 2081348"/>
              <a:gd name="connsiteX44" fmla="*/ 1010841 w 1995624"/>
              <a:gd name="connsiteY44" fmla="*/ 2081348 h 2081348"/>
              <a:gd name="connsiteX45" fmla="*/ 1106636 w 1995624"/>
              <a:gd name="connsiteY45" fmla="*/ 2055222 h 2081348"/>
              <a:gd name="connsiteX46" fmla="*/ 1124053 w 1995624"/>
              <a:gd name="connsiteY46" fmla="*/ 2029097 h 2081348"/>
              <a:gd name="connsiteX47" fmla="*/ 1150179 w 1995624"/>
              <a:gd name="connsiteY47" fmla="*/ 2011680 h 2081348"/>
              <a:gd name="connsiteX48" fmla="*/ 1167596 w 1995624"/>
              <a:gd name="connsiteY48" fmla="*/ 1985554 h 2081348"/>
              <a:gd name="connsiteX49" fmla="*/ 1228556 w 1995624"/>
              <a:gd name="connsiteY49" fmla="*/ 1950720 h 2081348"/>
              <a:gd name="connsiteX50" fmla="*/ 1306933 w 1995624"/>
              <a:gd name="connsiteY50" fmla="*/ 1924594 h 2081348"/>
              <a:gd name="connsiteX51" fmla="*/ 1341767 w 1995624"/>
              <a:gd name="connsiteY51" fmla="*/ 1907177 h 2081348"/>
              <a:gd name="connsiteX52" fmla="*/ 1367893 w 1995624"/>
              <a:gd name="connsiteY52" fmla="*/ 1881051 h 2081348"/>
              <a:gd name="connsiteX53" fmla="*/ 1428853 w 1995624"/>
              <a:gd name="connsiteY53" fmla="*/ 1846217 h 2081348"/>
              <a:gd name="connsiteX54" fmla="*/ 1515939 w 1995624"/>
              <a:gd name="connsiteY54" fmla="*/ 1802674 h 2081348"/>
              <a:gd name="connsiteX55" fmla="*/ 1611733 w 1995624"/>
              <a:gd name="connsiteY55" fmla="*/ 1776548 h 2081348"/>
              <a:gd name="connsiteX56" fmla="*/ 1690110 w 1995624"/>
              <a:gd name="connsiteY56" fmla="*/ 1733005 h 2081348"/>
              <a:gd name="connsiteX57" fmla="*/ 1724944 w 1995624"/>
              <a:gd name="connsiteY57" fmla="*/ 1724297 h 2081348"/>
              <a:gd name="connsiteX58" fmla="*/ 1846864 w 1995624"/>
              <a:gd name="connsiteY58" fmla="*/ 1645920 h 2081348"/>
              <a:gd name="connsiteX59" fmla="*/ 1872990 w 1995624"/>
              <a:gd name="connsiteY59" fmla="*/ 1637211 h 2081348"/>
              <a:gd name="connsiteX60" fmla="*/ 1977493 w 1995624"/>
              <a:gd name="connsiteY60" fmla="*/ 1550125 h 2081348"/>
              <a:gd name="connsiteX61" fmla="*/ 1994910 w 1995624"/>
              <a:gd name="connsiteY61" fmla="*/ 1524000 h 2081348"/>
              <a:gd name="connsiteX62" fmla="*/ 1942659 w 1995624"/>
              <a:gd name="connsiteY62" fmla="*/ 1471748 h 2081348"/>
              <a:gd name="connsiteX63" fmla="*/ 1925241 w 1995624"/>
              <a:gd name="connsiteY63" fmla="*/ 1445622 h 2081348"/>
              <a:gd name="connsiteX64" fmla="*/ 1899116 w 1995624"/>
              <a:gd name="connsiteY64" fmla="*/ 1402080 h 2081348"/>
              <a:gd name="connsiteX65" fmla="*/ 1872990 w 1995624"/>
              <a:gd name="connsiteY65" fmla="*/ 1384662 h 2081348"/>
              <a:gd name="connsiteX66" fmla="*/ 1855573 w 1995624"/>
              <a:gd name="connsiteY66" fmla="*/ 1358537 h 2081348"/>
              <a:gd name="connsiteX67" fmla="*/ 1838156 w 1995624"/>
              <a:gd name="connsiteY67" fmla="*/ 1306285 h 2081348"/>
              <a:gd name="connsiteX68" fmla="*/ 1794613 w 1995624"/>
              <a:gd name="connsiteY68" fmla="*/ 1254034 h 2081348"/>
              <a:gd name="connsiteX69" fmla="*/ 1777196 w 1995624"/>
              <a:gd name="connsiteY69" fmla="*/ 1219200 h 2081348"/>
              <a:gd name="connsiteX70" fmla="*/ 1733653 w 1995624"/>
              <a:gd name="connsiteY70" fmla="*/ 1158240 h 2081348"/>
              <a:gd name="connsiteX71" fmla="*/ 1690110 w 1995624"/>
              <a:gd name="connsiteY71" fmla="*/ 1079862 h 2081348"/>
              <a:gd name="connsiteX72" fmla="*/ 1655276 w 1995624"/>
              <a:gd name="connsiteY72" fmla="*/ 1027611 h 2081348"/>
              <a:gd name="connsiteX73" fmla="*/ 1629150 w 1995624"/>
              <a:gd name="connsiteY73" fmla="*/ 940525 h 2081348"/>
              <a:gd name="connsiteX74" fmla="*/ 1611733 w 1995624"/>
              <a:gd name="connsiteY74" fmla="*/ 914400 h 2081348"/>
              <a:gd name="connsiteX75" fmla="*/ 1594316 w 1995624"/>
              <a:gd name="connsiteY75" fmla="*/ 853440 h 2081348"/>
              <a:gd name="connsiteX76" fmla="*/ 1585607 w 1995624"/>
              <a:gd name="connsiteY76" fmla="*/ 809897 h 2081348"/>
              <a:gd name="connsiteX77" fmla="*/ 1542064 w 1995624"/>
              <a:gd name="connsiteY77" fmla="*/ 740228 h 2081348"/>
              <a:gd name="connsiteX78" fmla="*/ 1515939 w 1995624"/>
              <a:gd name="connsiteY78" fmla="*/ 687977 h 2081348"/>
              <a:gd name="connsiteX79" fmla="*/ 1472396 w 1995624"/>
              <a:gd name="connsiteY79" fmla="*/ 618308 h 2081348"/>
              <a:gd name="connsiteX80" fmla="*/ 1446270 w 1995624"/>
              <a:gd name="connsiteY80" fmla="*/ 557348 h 2081348"/>
              <a:gd name="connsiteX81" fmla="*/ 1428853 w 1995624"/>
              <a:gd name="connsiteY81" fmla="*/ 513805 h 2081348"/>
              <a:gd name="connsiteX82" fmla="*/ 1411436 w 1995624"/>
              <a:gd name="connsiteY82" fmla="*/ 478971 h 2081348"/>
              <a:gd name="connsiteX83" fmla="*/ 1402727 w 1995624"/>
              <a:gd name="connsiteY83" fmla="*/ 452845 h 2081348"/>
              <a:gd name="connsiteX84" fmla="*/ 1367893 w 1995624"/>
              <a:gd name="connsiteY84" fmla="*/ 435428 h 2081348"/>
              <a:gd name="connsiteX85" fmla="*/ 1298224 w 1995624"/>
              <a:gd name="connsiteY85" fmla="*/ 444137 h 2081348"/>
              <a:gd name="connsiteX86" fmla="*/ 1272099 w 1995624"/>
              <a:gd name="connsiteY86" fmla="*/ 461554 h 2081348"/>
              <a:gd name="connsiteX87" fmla="*/ 1211139 w 1995624"/>
              <a:gd name="connsiteY87" fmla="*/ 487680 h 2081348"/>
              <a:gd name="connsiteX88" fmla="*/ 1150179 w 1995624"/>
              <a:gd name="connsiteY88" fmla="*/ 531222 h 2081348"/>
              <a:gd name="connsiteX89" fmla="*/ 1124053 w 1995624"/>
              <a:gd name="connsiteY89" fmla="*/ 548640 h 2081348"/>
              <a:gd name="connsiteX90" fmla="*/ 1054384 w 1995624"/>
              <a:gd name="connsiteY90" fmla="*/ 583474 h 2081348"/>
              <a:gd name="connsiteX91" fmla="*/ 976007 w 1995624"/>
              <a:gd name="connsiteY91" fmla="*/ 600891 h 2081348"/>
              <a:gd name="connsiteX92" fmla="*/ 941173 w 1995624"/>
              <a:gd name="connsiteY92" fmla="*/ 609600 h 2081348"/>
              <a:gd name="connsiteX93" fmla="*/ 906339 w 1995624"/>
              <a:gd name="connsiteY93" fmla="*/ 627017 h 2081348"/>
              <a:gd name="connsiteX94" fmla="*/ 888921 w 1995624"/>
              <a:gd name="connsiteY94" fmla="*/ 574765 h 2081348"/>
              <a:gd name="connsiteX95" fmla="*/ 880213 w 1995624"/>
              <a:gd name="connsiteY95" fmla="*/ 548640 h 2081348"/>
              <a:gd name="connsiteX96" fmla="*/ 871504 w 1995624"/>
              <a:gd name="connsiteY96" fmla="*/ 513805 h 2081348"/>
              <a:gd name="connsiteX97" fmla="*/ 854087 w 1995624"/>
              <a:gd name="connsiteY97" fmla="*/ 478971 h 2081348"/>
              <a:gd name="connsiteX98" fmla="*/ 845379 w 1995624"/>
              <a:gd name="connsiteY98" fmla="*/ 452845 h 2081348"/>
              <a:gd name="connsiteX99" fmla="*/ 827961 w 1995624"/>
              <a:gd name="connsiteY99" fmla="*/ 435428 h 2081348"/>
              <a:gd name="connsiteX100" fmla="*/ 801836 w 1995624"/>
              <a:gd name="connsiteY100" fmla="*/ 400594 h 2081348"/>
              <a:gd name="connsiteX101" fmla="*/ 740876 w 1995624"/>
              <a:gd name="connsiteY101" fmla="*/ 322217 h 2081348"/>
              <a:gd name="connsiteX102" fmla="*/ 723459 w 1995624"/>
              <a:gd name="connsiteY102" fmla="*/ 287382 h 2081348"/>
              <a:gd name="connsiteX103" fmla="*/ 706041 w 1995624"/>
              <a:gd name="connsiteY103" fmla="*/ 261257 h 2081348"/>
              <a:gd name="connsiteX104" fmla="*/ 688624 w 1995624"/>
              <a:gd name="connsiteY104" fmla="*/ 200297 h 2081348"/>
              <a:gd name="connsiteX105" fmla="*/ 671207 w 1995624"/>
              <a:gd name="connsiteY105" fmla="*/ 165462 h 2081348"/>
              <a:gd name="connsiteX106" fmla="*/ 645081 w 1995624"/>
              <a:gd name="connsiteY106" fmla="*/ 121920 h 2081348"/>
              <a:gd name="connsiteX107" fmla="*/ 627664 w 1995624"/>
              <a:gd name="connsiteY107" fmla="*/ 52251 h 2081348"/>
              <a:gd name="connsiteX108" fmla="*/ 610247 w 1995624"/>
              <a:gd name="connsiteY108" fmla="*/ 26125 h 2081348"/>
              <a:gd name="connsiteX109" fmla="*/ 627664 w 1995624"/>
              <a:gd name="connsiteY109" fmla="*/ 0 h 20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95624" h="2081348">
                <a:moveTo>
                  <a:pt x="627664" y="0"/>
                </a:moveTo>
                <a:cubicBezTo>
                  <a:pt x="618956" y="0"/>
                  <a:pt x="580420" y="3700"/>
                  <a:pt x="557996" y="26125"/>
                </a:cubicBezTo>
                <a:cubicBezTo>
                  <a:pt x="545687" y="38435"/>
                  <a:pt x="540400" y="61048"/>
                  <a:pt x="523161" y="69668"/>
                </a:cubicBezTo>
                <a:cubicBezTo>
                  <a:pt x="512456" y="75021"/>
                  <a:pt x="499375" y="73774"/>
                  <a:pt x="488327" y="78377"/>
                </a:cubicBezTo>
                <a:cubicBezTo>
                  <a:pt x="464361" y="88363"/>
                  <a:pt x="441882" y="101600"/>
                  <a:pt x="418659" y="113211"/>
                </a:cubicBezTo>
                <a:cubicBezTo>
                  <a:pt x="401242" y="121920"/>
                  <a:pt x="384881" y="133179"/>
                  <a:pt x="366407" y="139337"/>
                </a:cubicBezTo>
                <a:cubicBezTo>
                  <a:pt x="300114" y="161435"/>
                  <a:pt x="332159" y="153154"/>
                  <a:pt x="270613" y="165462"/>
                </a:cubicBezTo>
                <a:cubicBezTo>
                  <a:pt x="261904" y="171268"/>
                  <a:pt x="254107" y="178757"/>
                  <a:pt x="244487" y="182880"/>
                </a:cubicBezTo>
                <a:cubicBezTo>
                  <a:pt x="233486" y="187595"/>
                  <a:pt x="220860" y="187386"/>
                  <a:pt x="209653" y="191588"/>
                </a:cubicBezTo>
                <a:cubicBezTo>
                  <a:pt x="197498" y="196146"/>
                  <a:pt x="186751" y="203891"/>
                  <a:pt x="174819" y="209005"/>
                </a:cubicBezTo>
                <a:cubicBezTo>
                  <a:pt x="166381" y="212621"/>
                  <a:pt x="156904" y="213609"/>
                  <a:pt x="148693" y="217714"/>
                </a:cubicBezTo>
                <a:cubicBezTo>
                  <a:pt x="81165" y="251478"/>
                  <a:pt x="162110" y="221950"/>
                  <a:pt x="96441" y="243840"/>
                </a:cubicBezTo>
                <a:cubicBezTo>
                  <a:pt x="36789" y="303492"/>
                  <a:pt x="57853" y="275596"/>
                  <a:pt x="26773" y="322217"/>
                </a:cubicBezTo>
                <a:cubicBezTo>
                  <a:pt x="23870" y="333828"/>
                  <a:pt x="22779" y="346050"/>
                  <a:pt x="18064" y="357051"/>
                </a:cubicBezTo>
                <a:cubicBezTo>
                  <a:pt x="13941" y="366671"/>
                  <a:pt x="1803" y="372775"/>
                  <a:pt x="647" y="383177"/>
                </a:cubicBezTo>
                <a:cubicBezTo>
                  <a:pt x="-6015" y="443138"/>
                  <a:pt x="40412" y="469525"/>
                  <a:pt x="61607" y="522514"/>
                </a:cubicBezTo>
                <a:cubicBezTo>
                  <a:pt x="67413" y="537028"/>
                  <a:pt x="71538" y="552333"/>
                  <a:pt x="79024" y="566057"/>
                </a:cubicBezTo>
                <a:cubicBezTo>
                  <a:pt x="120453" y="642010"/>
                  <a:pt x="105349" y="592581"/>
                  <a:pt x="139984" y="661851"/>
                </a:cubicBezTo>
                <a:cubicBezTo>
                  <a:pt x="144089" y="670062"/>
                  <a:pt x="144588" y="679766"/>
                  <a:pt x="148693" y="687977"/>
                </a:cubicBezTo>
                <a:cubicBezTo>
                  <a:pt x="153374" y="697338"/>
                  <a:pt x="159954" y="705638"/>
                  <a:pt x="166110" y="714102"/>
                </a:cubicBezTo>
                <a:cubicBezTo>
                  <a:pt x="183184" y="737579"/>
                  <a:pt x="202258" y="759618"/>
                  <a:pt x="218361" y="783771"/>
                </a:cubicBezTo>
                <a:cubicBezTo>
                  <a:pt x="224167" y="792480"/>
                  <a:pt x="229695" y="801380"/>
                  <a:pt x="235779" y="809897"/>
                </a:cubicBezTo>
                <a:cubicBezTo>
                  <a:pt x="244215" y="821708"/>
                  <a:pt x="254212" y="832423"/>
                  <a:pt x="261904" y="844731"/>
                </a:cubicBezTo>
                <a:cubicBezTo>
                  <a:pt x="323042" y="942553"/>
                  <a:pt x="198109" y="783138"/>
                  <a:pt x="331573" y="966651"/>
                </a:cubicBezTo>
                <a:cubicBezTo>
                  <a:pt x="345960" y="986433"/>
                  <a:pt x="415176" y="1078869"/>
                  <a:pt x="436076" y="1114697"/>
                </a:cubicBezTo>
                <a:cubicBezTo>
                  <a:pt x="445888" y="1131517"/>
                  <a:pt x="454969" y="1148868"/>
                  <a:pt x="462201" y="1166948"/>
                </a:cubicBezTo>
                <a:cubicBezTo>
                  <a:pt x="466646" y="1178061"/>
                  <a:pt x="465557" y="1191077"/>
                  <a:pt x="470910" y="1201782"/>
                </a:cubicBezTo>
                <a:cubicBezTo>
                  <a:pt x="474582" y="1209126"/>
                  <a:pt x="483071" y="1212892"/>
                  <a:pt x="488327" y="1219200"/>
                </a:cubicBezTo>
                <a:cubicBezTo>
                  <a:pt x="497619" y="1230350"/>
                  <a:pt x="506661" y="1241789"/>
                  <a:pt x="514453" y="1254034"/>
                </a:cubicBezTo>
                <a:cubicBezTo>
                  <a:pt x="584816" y="1364605"/>
                  <a:pt x="522685" y="1272795"/>
                  <a:pt x="566704" y="1349828"/>
                </a:cubicBezTo>
                <a:cubicBezTo>
                  <a:pt x="571897" y="1358915"/>
                  <a:pt x="579440" y="1366593"/>
                  <a:pt x="584121" y="1375954"/>
                </a:cubicBezTo>
                <a:cubicBezTo>
                  <a:pt x="591112" y="1389936"/>
                  <a:pt x="594988" y="1405303"/>
                  <a:pt x="601539" y="1419497"/>
                </a:cubicBezTo>
                <a:cubicBezTo>
                  <a:pt x="612419" y="1443071"/>
                  <a:pt x="624762" y="1465942"/>
                  <a:pt x="636373" y="1489165"/>
                </a:cubicBezTo>
                <a:cubicBezTo>
                  <a:pt x="642179" y="1500777"/>
                  <a:pt x="646001" y="1513614"/>
                  <a:pt x="653790" y="1524000"/>
                </a:cubicBezTo>
                <a:lnTo>
                  <a:pt x="679916" y="1558834"/>
                </a:lnTo>
                <a:cubicBezTo>
                  <a:pt x="697136" y="1644940"/>
                  <a:pt x="675078" y="1558513"/>
                  <a:pt x="723459" y="1663337"/>
                </a:cubicBezTo>
                <a:cubicBezTo>
                  <a:pt x="731153" y="1680006"/>
                  <a:pt x="734602" y="1698334"/>
                  <a:pt x="740876" y="1715588"/>
                </a:cubicBezTo>
                <a:cubicBezTo>
                  <a:pt x="752451" y="1747419"/>
                  <a:pt x="777021" y="1804640"/>
                  <a:pt x="793127" y="1828800"/>
                </a:cubicBezTo>
                <a:cubicBezTo>
                  <a:pt x="802236" y="1842463"/>
                  <a:pt x="816350" y="1852023"/>
                  <a:pt x="827961" y="1863634"/>
                </a:cubicBezTo>
                <a:cubicBezTo>
                  <a:pt x="835044" y="1884883"/>
                  <a:pt x="837205" y="1899003"/>
                  <a:pt x="854087" y="1915885"/>
                </a:cubicBezTo>
                <a:cubicBezTo>
                  <a:pt x="867230" y="1929028"/>
                  <a:pt x="884487" y="1937577"/>
                  <a:pt x="897630" y="1950720"/>
                </a:cubicBezTo>
                <a:cubicBezTo>
                  <a:pt x="913661" y="1966751"/>
                  <a:pt x="926659" y="1985554"/>
                  <a:pt x="941173" y="2002971"/>
                </a:cubicBezTo>
                <a:cubicBezTo>
                  <a:pt x="950372" y="2030569"/>
                  <a:pt x="948003" y="2031102"/>
                  <a:pt x="967299" y="2055222"/>
                </a:cubicBezTo>
                <a:cubicBezTo>
                  <a:pt x="972428" y="2061633"/>
                  <a:pt x="977675" y="2068416"/>
                  <a:pt x="984716" y="2072640"/>
                </a:cubicBezTo>
                <a:cubicBezTo>
                  <a:pt x="992587" y="2077363"/>
                  <a:pt x="1002133" y="2078445"/>
                  <a:pt x="1010841" y="2081348"/>
                </a:cubicBezTo>
                <a:cubicBezTo>
                  <a:pt x="1042773" y="2072639"/>
                  <a:pt x="1076584" y="2069092"/>
                  <a:pt x="1106636" y="2055222"/>
                </a:cubicBezTo>
                <a:cubicBezTo>
                  <a:pt x="1116139" y="2050836"/>
                  <a:pt x="1116652" y="2036498"/>
                  <a:pt x="1124053" y="2029097"/>
                </a:cubicBezTo>
                <a:cubicBezTo>
                  <a:pt x="1131454" y="2021696"/>
                  <a:pt x="1141470" y="2017486"/>
                  <a:pt x="1150179" y="2011680"/>
                </a:cubicBezTo>
                <a:cubicBezTo>
                  <a:pt x="1155985" y="2002971"/>
                  <a:pt x="1160195" y="1992955"/>
                  <a:pt x="1167596" y="1985554"/>
                </a:cubicBezTo>
                <a:cubicBezTo>
                  <a:pt x="1197111" y="1956039"/>
                  <a:pt x="1196669" y="1962678"/>
                  <a:pt x="1228556" y="1950720"/>
                </a:cubicBezTo>
                <a:cubicBezTo>
                  <a:pt x="1294148" y="1926123"/>
                  <a:pt x="1248560" y="1939187"/>
                  <a:pt x="1306933" y="1924594"/>
                </a:cubicBezTo>
                <a:cubicBezTo>
                  <a:pt x="1318544" y="1918788"/>
                  <a:pt x="1331203" y="1914723"/>
                  <a:pt x="1341767" y="1907177"/>
                </a:cubicBezTo>
                <a:cubicBezTo>
                  <a:pt x="1351789" y="1900019"/>
                  <a:pt x="1358542" y="1889066"/>
                  <a:pt x="1367893" y="1881051"/>
                </a:cubicBezTo>
                <a:cubicBezTo>
                  <a:pt x="1401444" y="1852292"/>
                  <a:pt x="1394413" y="1857696"/>
                  <a:pt x="1428853" y="1846217"/>
                </a:cubicBezTo>
                <a:cubicBezTo>
                  <a:pt x="1491063" y="1804743"/>
                  <a:pt x="1460796" y="1816459"/>
                  <a:pt x="1515939" y="1802674"/>
                </a:cubicBezTo>
                <a:cubicBezTo>
                  <a:pt x="1576640" y="1762206"/>
                  <a:pt x="1497906" y="1809071"/>
                  <a:pt x="1611733" y="1776548"/>
                </a:cubicBezTo>
                <a:cubicBezTo>
                  <a:pt x="1712183" y="1747847"/>
                  <a:pt x="1626907" y="1760091"/>
                  <a:pt x="1690110" y="1733005"/>
                </a:cubicBezTo>
                <a:cubicBezTo>
                  <a:pt x="1701111" y="1728290"/>
                  <a:pt x="1713333" y="1727200"/>
                  <a:pt x="1724944" y="1724297"/>
                </a:cubicBezTo>
                <a:cubicBezTo>
                  <a:pt x="1763674" y="1695250"/>
                  <a:pt x="1802049" y="1665127"/>
                  <a:pt x="1846864" y="1645920"/>
                </a:cubicBezTo>
                <a:cubicBezTo>
                  <a:pt x="1855302" y="1642304"/>
                  <a:pt x="1864281" y="1640114"/>
                  <a:pt x="1872990" y="1637211"/>
                </a:cubicBezTo>
                <a:cubicBezTo>
                  <a:pt x="1951839" y="1558362"/>
                  <a:pt x="1913284" y="1582230"/>
                  <a:pt x="1977493" y="1550125"/>
                </a:cubicBezTo>
                <a:cubicBezTo>
                  <a:pt x="1983299" y="1541417"/>
                  <a:pt x="1999161" y="1533564"/>
                  <a:pt x="1994910" y="1524000"/>
                </a:cubicBezTo>
                <a:cubicBezTo>
                  <a:pt x="1984906" y="1501491"/>
                  <a:pt x="1956323" y="1492242"/>
                  <a:pt x="1942659" y="1471748"/>
                </a:cubicBezTo>
                <a:cubicBezTo>
                  <a:pt x="1936853" y="1463039"/>
                  <a:pt x="1930788" y="1454498"/>
                  <a:pt x="1925241" y="1445622"/>
                </a:cubicBezTo>
                <a:cubicBezTo>
                  <a:pt x="1916270" y="1431269"/>
                  <a:pt x="1910131" y="1414931"/>
                  <a:pt x="1899116" y="1402080"/>
                </a:cubicBezTo>
                <a:cubicBezTo>
                  <a:pt x="1892304" y="1394133"/>
                  <a:pt x="1881699" y="1390468"/>
                  <a:pt x="1872990" y="1384662"/>
                </a:cubicBezTo>
                <a:cubicBezTo>
                  <a:pt x="1867184" y="1375954"/>
                  <a:pt x="1859824" y="1368101"/>
                  <a:pt x="1855573" y="1358537"/>
                </a:cubicBezTo>
                <a:cubicBezTo>
                  <a:pt x="1848117" y="1341760"/>
                  <a:pt x="1847407" y="1322144"/>
                  <a:pt x="1838156" y="1306285"/>
                </a:cubicBezTo>
                <a:cubicBezTo>
                  <a:pt x="1826732" y="1286701"/>
                  <a:pt x="1807615" y="1272608"/>
                  <a:pt x="1794613" y="1254034"/>
                </a:cubicBezTo>
                <a:cubicBezTo>
                  <a:pt x="1787168" y="1243399"/>
                  <a:pt x="1783637" y="1230471"/>
                  <a:pt x="1777196" y="1219200"/>
                </a:cubicBezTo>
                <a:cubicBezTo>
                  <a:pt x="1765465" y="1198671"/>
                  <a:pt x="1747009" y="1176939"/>
                  <a:pt x="1733653" y="1158240"/>
                </a:cubicBezTo>
                <a:cubicBezTo>
                  <a:pt x="1699364" y="1110235"/>
                  <a:pt x="1732212" y="1152037"/>
                  <a:pt x="1690110" y="1079862"/>
                </a:cubicBezTo>
                <a:cubicBezTo>
                  <a:pt x="1679563" y="1061781"/>
                  <a:pt x="1655276" y="1027611"/>
                  <a:pt x="1655276" y="1027611"/>
                </a:cubicBezTo>
                <a:cubicBezTo>
                  <a:pt x="1647118" y="986821"/>
                  <a:pt x="1648245" y="978714"/>
                  <a:pt x="1629150" y="940525"/>
                </a:cubicBezTo>
                <a:cubicBezTo>
                  <a:pt x="1624469" y="931164"/>
                  <a:pt x="1616414" y="923761"/>
                  <a:pt x="1611733" y="914400"/>
                </a:cubicBezTo>
                <a:cubicBezTo>
                  <a:pt x="1605913" y="902760"/>
                  <a:pt x="1596549" y="863489"/>
                  <a:pt x="1594316" y="853440"/>
                </a:cubicBezTo>
                <a:cubicBezTo>
                  <a:pt x="1591105" y="838991"/>
                  <a:pt x="1590288" y="823939"/>
                  <a:pt x="1585607" y="809897"/>
                </a:cubicBezTo>
                <a:cubicBezTo>
                  <a:pt x="1576043" y="781204"/>
                  <a:pt x="1559943" y="764066"/>
                  <a:pt x="1542064" y="740228"/>
                </a:cubicBezTo>
                <a:cubicBezTo>
                  <a:pt x="1526099" y="692329"/>
                  <a:pt x="1542949" y="735243"/>
                  <a:pt x="1515939" y="687977"/>
                </a:cubicBezTo>
                <a:cubicBezTo>
                  <a:pt x="1477684" y="621032"/>
                  <a:pt x="1522349" y="684914"/>
                  <a:pt x="1472396" y="618308"/>
                </a:cubicBezTo>
                <a:cubicBezTo>
                  <a:pt x="1454270" y="545809"/>
                  <a:pt x="1476341" y="617490"/>
                  <a:pt x="1446270" y="557348"/>
                </a:cubicBezTo>
                <a:cubicBezTo>
                  <a:pt x="1439279" y="543366"/>
                  <a:pt x="1435202" y="528090"/>
                  <a:pt x="1428853" y="513805"/>
                </a:cubicBezTo>
                <a:cubicBezTo>
                  <a:pt x="1423581" y="501942"/>
                  <a:pt x="1416550" y="490903"/>
                  <a:pt x="1411436" y="478971"/>
                </a:cubicBezTo>
                <a:cubicBezTo>
                  <a:pt x="1407820" y="470533"/>
                  <a:pt x="1409218" y="459336"/>
                  <a:pt x="1402727" y="452845"/>
                </a:cubicBezTo>
                <a:cubicBezTo>
                  <a:pt x="1393547" y="443665"/>
                  <a:pt x="1379504" y="441234"/>
                  <a:pt x="1367893" y="435428"/>
                </a:cubicBezTo>
                <a:cubicBezTo>
                  <a:pt x="1344670" y="438331"/>
                  <a:pt x="1320803" y="437979"/>
                  <a:pt x="1298224" y="444137"/>
                </a:cubicBezTo>
                <a:cubicBezTo>
                  <a:pt x="1288127" y="446891"/>
                  <a:pt x="1281460" y="456873"/>
                  <a:pt x="1272099" y="461554"/>
                </a:cubicBezTo>
                <a:cubicBezTo>
                  <a:pt x="1174398" y="510403"/>
                  <a:pt x="1337988" y="415193"/>
                  <a:pt x="1211139" y="487680"/>
                </a:cubicBezTo>
                <a:cubicBezTo>
                  <a:pt x="1190614" y="499409"/>
                  <a:pt x="1168873" y="517869"/>
                  <a:pt x="1150179" y="531222"/>
                </a:cubicBezTo>
                <a:cubicBezTo>
                  <a:pt x="1141662" y="537306"/>
                  <a:pt x="1133242" y="543628"/>
                  <a:pt x="1124053" y="548640"/>
                </a:cubicBezTo>
                <a:cubicBezTo>
                  <a:pt x="1101259" y="561073"/>
                  <a:pt x="1079730" y="577842"/>
                  <a:pt x="1054384" y="583474"/>
                </a:cubicBezTo>
                <a:lnTo>
                  <a:pt x="976007" y="600891"/>
                </a:lnTo>
                <a:cubicBezTo>
                  <a:pt x="964345" y="603582"/>
                  <a:pt x="952380" y="605397"/>
                  <a:pt x="941173" y="609600"/>
                </a:cubicBezTo>
                <a:cubicBezTo>
                  <a:pt x="929018" y="614158"/>
                  <a:pt x="917950" y="621211"/>
                  <a:pt x="906339" y="627017"/>
                </a:cubicBezTo>
                <a:lnTo>
                  <a:pt x="888921" y="574765"/>
                </a:lnTo>
                <a:cubicBezTo>
                  <a:pt x="886018" y="566057"/>
                  <a:pt x="882439" y="557545"/>
                  <a:pt x="880213" y="548640"/>
                </a:cubicBezTo>
                <a:cubicBezTo>
                  <a:pt x="877310" y="537028"/>
                  <a:pt x="875707" y="525012"/>
                  <a:pt x="871504" y="513805"/>
                </a:cubicBezTo>
                <a:cubicBezTo>
                  <a:pt x="866946" y="501650"/>
                  <a:pt x="859201" y="490903"/>
                  <a:pt x="854087" y="478971"/>
                </a:cubicBezTo>
                <a:cubicBezTo>
                  <a:pt x="850471" y="470534"/>
                  <a:pt x="850102" y="460716"/>
                  <a:pt x="845379" y="452845"/>
                </a:cubicBezTo>
                <a:cubicBezTo>
                  <a:pt x="841155" y="445804"/>
                  <a:pt x="833217" y="441736"/>
                  <a:pt x="827961" y="435428"/>
                </a:cubicBezTo>
                <a:cubicBezTo>
                  <a:pt x="818669" y="424278"/>
                  <a:pt x="810159" y="412484"/>
                  <a:pt x="801836" y="400594"/>
                </a:cubicBezTo>
                <a:cubicBezTo>
                  <a:pt x="753227" y="331152"/>
                  <a:pt x="785887" y="367228"/>
                  <a:pt x="740876" y="322217"/>
                </a:cubicBezTo>
                <a:cubicBezTo>
                  <a:pt x="735070" y="310605"/>
                  <a:pt x="729900" y="298654"/>
                  <a:pt x="723459" y="287382"/>
                </a:cubicBezTo>
                <a:cubicBezTo>
                  <a:pt x="718266" y="278295"/>
                  <a:pt x="710722" y="270618"/>
                  <a:pt x="706041" y="261257"/>
                </a:cubicBezTo>
                <a:cubicBezTo>
                  <a:pt x="695521" y="240216"/>
                  <a:pt x="696988" y="222602"/>
                  <a:pt x="688624" y="200297"/>
                </a:cubicBezTo>
                <a:cubicBezTo>
                  <a:pt x="684066" y="188141"/>
                  <a:pt x="676321" y="177395"/>
                  <a:pt x="671207" y="165462"/>
                </a:cubicBezTo>
                <a:cubicBezTo>
                  <a:pt x="654251" y="125896"/>
                  <a:pt x="674046" y="150883"/>
                  <a:pt x="645081" y="121920"/>
                </a:cubicBezTo>
                <a:cubicBezTo>
                  <a:pt x="641768" y="105353"/>
                  <a:pt x="636592" y="70106"/>
                  <a:pt x="627664" y="52251"/>
                </a:cubicBezTo>
                <a:cubicBezTo>
                  <a:pt x="622983" y="42890"/>
                  <a:pt x="615632" y="35100"/>
                  <a:pt x="610247" y="26125"/>
                </a:cubicBezTo>
                <a:cubicBezTo>
                  <a:pt x="606908" y="20559"/>
                  <a:pt x="636372" y="0"/>
                  <a:pt x="627664" y="0"/>
                </a:cubicBezTo>
                <a:close/>
              </a:path>
            </a:pathLst>
          </a:cu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429BD08-E0B8-3421-40C0-DD41507B1A61}"/>
              </a:ext>
            </a:extLst>
          </p:cNvPr>
          <p:cNvGrpSpPr/>
          <p:nvPr/>
        </p:nvGrpSpPr>
        <p:grpSpPr>
          <a:xfrm rot="19873934">
            <a:off x="7170100" y="2039930"/>
            <a:ext cx="428699" cy="368597"/>
            <a:chOff x="-1027611" y="1968137"/>
            <a:chExt cx="487680" cy="486290"/>
          </a:xfrm>
        </p:grpSpPr>
        <p:sp>
          <p:nvSpPr>
            <p:cNvPr id="27" name="Rectangle 26">
              <a:extLst>
                <a:ext uri="{FF2B5EF4-FFF2-40B4-BE49-F238E27FC236}">
                  <a16:creationId xmlns:a16="http://schemas.microsoft.com/office/drawing/2014/main" id="{164E72A6-CCAD-B299-D08B-4719F6C13A5A}"/>
                </a:ext>
              </a:extLst>
            </p:cNvPr>
            <p:cNvSpPr/>
            <p:nvPr/>
          </p:nvSpPr>
          <p:spPr>
            <a:xfrm>
              <a:off x="-1027611" y="1968137"/>
              <a:ext cx="487680" cy="4862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030976CB-D2E5-1DAC-0541-F870FA553BE6}"/>
                </a:ext>
              </a:extLst>
            </p:cNvPr>
            <p:cNvSpPr/>
            <p:nvPr/>
          </p:nvSpPr>
          <p:spPr>
            <a:xfrm>
              <a:off x="-907257" y="2101250"/>
              <a:ext cx="246972" cy="228901"/>
            </a:xfrm>
            <a:prstGeom prst="plus">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KSU</a:t>
            </a:r>
          </a:p>
        </p:txBody>
      </p:sp>
      <p:sp>
        <p:nvSpPr>
          <p:cNvPr id="36" name="Arrow: Down 35">
            <a:extLst>
              <a:ext uri="{FF2B5EF4-FFF2-40B4-BE49-F238E27FC236}">
                <a16:creationId xmlns:a16="http://schemas.microsoft.com/office/drawing/2014/main" id="{EA9493B9-03EC-C7D6-76C6-BAC514816E47}"/>
              </a:ext>
            </a:extLst>
          </p:cNvPr>
          <p:cNvSpPr/>
          <p:nvPr/>
        </p:nvSpPr>
        <p:spPr>
          <a:xfrm rot="19883227">
            <a:off x="5626695" y="3249509"/>
            <a:ext cx="478529"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600" dirty="0">
                <a:solidFill>
                  <a:srgbClr val="000000"/>
                </a:solidFill>
              </a:rPr>
              <a:t>Direction to Road March</a:t>
            </a:r>
          </a:p>
        </p:txBody>
      </p:sp>
      <p:sp>
        <p:nvSpPr>
          <p:cNvPr id="13" name="TextBox 12">
            <a:extLst>
              <a:ext uri="{FF2B5EF4-FFF2-40B4-BE49-F238E27FC236}">
                <a16:creationId xmlns:a16="http://schemas.microsoft.com/office/drawing/2014/main" id="{EC96CD20-45B7-1FDE-1CC8-460863892397}"/>
              </a:ext>
            </a:extLst>
          </p:cNvPr>
          <p:cNvSpPr txBox="1"/>
          <p:nvPr/>
        </p:nvSpPr>
        <p:spPr>
          <a:xfrm rot="19830404">
            <a:off x="6400792" y="3292723"/>
            <a:ext cx="761862" cy="246221"/>
          </a:xfrm>
          <a:prstGeom prst="rect">
            <a:avLst/>
          </a:prstGeom>
          <a:solidFill>
            <a:schemeClr val="bg1"/>
          </a:solidFill>
          <a:ln>
            <a:solidFill>
              <a:schemeClr val="tx1"/>
            </a:solidFill>
          </a:ln>
        </p:spPr>
        <p:txBody>
          <a:bodyPr wrap="square" rtlCol="0">
            <a:spAutoFit/>
          </a:bodyPr>
          <a:lstStyle/>
          <a:p>
            <a:r>
              <a:rPr lang="en-US" sz="1000" dirty="0"/>
              <a:t>Red Lane </a:t>
            </a:r>
          </a:p>
        </p:txBody>
      </p:sp>
      <p:sp>
        <p:nvSpPr>
          <p:cNvPr id="2" name="Rectangle 1">
            <a:extLst>
              <a:ext uri="{FF2B5EF4-FFF2-40B4-BE49-F238E27FC236}">
                <a16:creationId xmlns:a16="http://schemas.microsoft.com/office/drawing/2014/main" id="{6EB930EF-EAD3-7CFD-DD19-8552D1928511}"/>
              </a:ext>
            </a:extLst>
          </p:cNvPr>
          <p:cNvSpPr/>
          <p:nvPr/>
        </p:nvSpPr>
        <p:spPr>
          <a:xfrm rot="19717398">
            <a:off x="7432439" y="2954836"/>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1AB705-027D-5FF9-C90C-0F45C4EF87B9}"/>
              </a:ext>
            </a:extLst>
          </p:cNvPr>
          <p:cNvSpPr/>
          <p:nvPr/>
        </p:nvSpPr>
        <p:spPr>
          <a:xfrm rot="19717398">
            <a:off x="7553731" y="2454927"/>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6A4EBC-888B-6078-2725-0608836010DA}"/>
              </a:ext>
            </a:extLst>
          </p:cNvPr>
          <p:cNvSpPr/>
          <p:nvPr/>
        </p:nvSpPr>
        <p:spPr>
          <a:xfrm rot="19717398">
            <a:off x="7793091" y="2772014"/>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BD545F-22BB-3421-B658-AEC335279984}"/>
              </a:ext>
            </a:extLst>
          </p:cNvPr>
          <p:cNvSpPr/>
          <p:nvPr/>
        </p:nvSpPr>
        <p:spPr>
          <a:xfrm rot="20034923">
            <a:off x="7917527" y="1525569"/>
            <a:ext cx="302603" cy="1864971"/>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A011D0-3DF2-3250-190A-DF488279A73A}"/>
              </a:ext>
            </a:extLst>
          </p:cNvPr>
          <p:cNvSpPr txBox="1"/>
          <p:nvPr/>
        </p:nvSpPr>
        <p:spPr>
          <a:xfrm>
            <a:off x="7443052" y="2938883"/>
            <a:ext cx="284052" cy="307777"/>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32BBC06E-7B7F-4FF4-3296-ED1D48C42D04}"/>
              </a:ext>
            </a:extLst>
          </p:cNvPr>
          <p:cNvSpPr txBox="1"/>
          <p:nvPr/>
        </p:nvSpPr>
        <p:spPr>
          <a:xfrm>
            <a:off x="7551348" y="2438959"/>
            <a:ext cx="284052" cy="307777"/>
          </a:xfrm>
          <a:prstGeom prst="rect">
            <a:avLst/>
          </a:prstGeom>
          <a:noFill/>
        </p:spPr>
        <p:txBody>
          <a:bodyPr wrap="none" rtlCol="0">
            <a:spAutoFit/>
          </a:bodyPr>
          <a:lstStyle/>
          <a:p>
            <a:r>
              <a:rPr lang="en-US" dirty="0"/>
              <a:t>3</a:t>
            </a:r>
          </a:p>
        </p:txBody>
      </p:sp>
      <p:sp>
        <p:nvSpPr>
          <p:cNvPr id="29" name="TextBox 28">
            <a:extLst>
              <a:ext uri="{FF2B5EF4-FFF2-40B4-BE49-F238E27FC236}">
                <a16:creationId xmlns:a16="http://schemas.microsoft.com/office/drawing/2014/main" id="{35F916B7-252F-7EBE-65BC-F8CEE58E17ED}"/>
              </a:ext>
            </a:extLst>
          </p:cNvPr>
          <p:cNvSpPr txBox="1"/>
          <p:nvPr/>
        </p:nvSpPr>
        <p:spPr>
          <a:xfrm>
            <a:off x="7789899" y="2764589"/>
            <a:ext cx="284052" cy="307777"/>
          </a:xfrm>
          <a:prstGeom prst="rect">
            <a:avLst/>
          </a:prstGeom>
          <a:noFill/>
        </p:spPr>
        <p:txBody>
          <a:bodyPr wrap="none" rtlCol="0">
            <a:spAutoFit/>
          </a:bodyPr>
          <a:lstStyle/>
          <a:p>
            <a:r>
              <a:rPr lang="en-US" dirty="0"/>
              <a:t>4</a:t>
            </a:r>
          </a:p>
        </p:txBody>
      </p:sp>
      <p:sp>
        <p:nvSpPr>
          <p:cNvPr id="30" name="TextBox 29">
            <a:extLst>
              <a:ext uri="{FF2B5EF4-FFF2-40B4-BE49-F238E27FC236}">
                <a16:creationId xmlns:a16="http://schemas.microsoft.com/office/drawing/2014/main" id="{1C5F51C5-B2BD-5BD3-4395-3A275D0C62E3}"/>
              </a:ext>
            </a:extLst>
          </p:cNvPr>
          <p:cNvSpPr txBox="1"/>
          <p:nvPr/>
        </p:nvSpPr>
        <p:spPr>
          <a:xfrm>
            <a:off x="7952085" y="2341178"/>
            <a:ext cx="284052" cy="307777"/>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D9D89C55-96C6-8215-3E7C-8FB71BF0E319}"/>
              </a:ext>
            </a:extLst>
          </p:cNvPr>
          <p:cNvSpPr txBox="1"/>
          <p:nvPr/>
        </p:nvSpPr>
        <p:spPr>
          <a:xfrm>
            <a:off x="213361" y="4523070"/>
            <a:ext cx="3442652" cy="2308324"/>
          </a:xfrm>
          <a:prstGeom prst="rect">
            <a:avLst/>
          </a:prstGeom>
          <a:noFill/>
        </p:spPr>
        <p:txBody>
          <a:bodyPr wrap="square" rtlCol="0">
            <a:spAutoFit/>
          </a:bodyPr>
          <a:lstStyle/>
          <a:p>
            <a:r>
              <a:rPr lang="en-US" sz="900" b="1" dirty="0"/>
              <a:t>Sustainment: </a:t>
            </a:r>
          </a:p>
          <a:p>
            <a:r>
              <a:rPr lang="en-US" sz="900" dirty="0"/>
              <a:t>Classes of Supply: </a:t>
            </a:r>
          </a:p>
          <a:p>
            <a:pPr>
              <a:tabLst>
                <a:tab pos="230188" algn="l"/>
              </a:tabLst>
            </a:pPr>
            <a:r>
              <a:rPr lang="en-US" sz="900" dirty="0"/>
              <a:t>	III: C02 Canisters (paintball guns)</a:t>
            </a:r>
          </a:p>
          <a:p>
            <a:pPr>
              <a:tabLst>
                <a:tab pos="227013" algn="l"/>
              </a:tabLst>
            </a:pPr>
            <a:r>
              <a:rPr lang="en-US" sz="900" dirty="0"/>
              <a:t>	IV: Construction Material (6x Barriers), (18x Sandbags), (15x 15-foot rappel ropes) </a:t>
            </a:r>
          </a:p>
          <a:p>
            <a:pPr>
              <a:tabLst>
                <a:tab pos="227013" algn="l"/>
              </a:tabLst>
            </a:pPr>
            <a:r>
              <a:rPr lang="en-US" sz="900" dirty="0"/>
              <a:t>	IX: 3x Pneumatic sound machine or paintball gun with C02. (5x AESIP radios), (4x M22 binoculars) </a:t>
            </a:r>
          </a:p>
          <a:p>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Teams will have appropriate safety gear while executing the movement under direct fire lane. No paintballs are use. Paintball markers only used for noise creation. </a:t>
            </a:r>
          </a:p>
        </p:txBody>
      </p:sp>
    </p:spTree>
    <p:extLst>
      <p:ext uri="{BB962C8B-B14F-4D97-AF65-F5344CB8AC3E}">
        <p14:creationId xmlns:p14="http://schemas.microsoft.com/office/powerpoint/2010/main" val="161828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314DF-34F6-0481-7713-AC5E4286FEAD}"/>
              </a:ext>
            </a:extLst>
          </p:cNvPr>
          <p:cNvPicPr>
            <a:picLocks noChangeAspect="1"/>
          </p:cNvPicPr>
          <p:nvPr/>
        </p:nvPicPr>
        <p:blipFill>
          <a:blip r:embed="rId2"/>
          <a:stretch>
            <a:fillRect/>
          </a:stretch>
        </p:blipFill>
        <p:spPr>
          <a:xfrm>
            <a:off x="4572000" y="693039"/>
            <a:ext cx="4238305" cy="302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776D19F-09B3-BC75-90C1-63DF19BC39C6}"/>
              </a:ext>
            </a:extLst>
          </p:cNvPr>
          <p:cNvSpPr txBox="1"/>
          <p:nvPr/>
        </p:nvSpPr>
        <p:spPr>
          <a:xfrm>
            <a:off x="159488" y="860994"/>
            <a:ext cx="423830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57150" algn="l"/>
                <a:tab pos="457200" algn="l"/>
                <a:tab pos="685800" algn="l"/>
                <a:tab pos="914400" algn="l"/>
                <a:tab pos="1143000" algn="l"/>
                <a:tab pos="1371600" algn="l"/>
              </a:tabLst>
              <a:defRPr/>
            </a:pPr>
            <a:r>
              <a:rPr kumimoji="0" lang="en-US" sz="800" b="1" i="0" u="none" strike="noStrike" kern="0" cap="none" spc="0" normalizeH="0" baseline="0" noProof="0" dirty="0">
                <a:ln>
                  <a:noFill/>
                </a:ln>
                <a:solidFill>
                  <a:srgbClr val="000000"/>
                </a:solidFill>
                <a:effectLst/>
                <a:uLnTx/>
                <a:uFillTx/>
                <a:latin typeface="Arial"/>
                <a:ea typeface="Arial" panose="020B0604020202020204" pitchFamily="34" charset="0"/>
                <a:cs typeface="Arial"/>
                <a:sym typeface="Arial"/>
              </a:rPr>
              <a:t>Mission</a:t>
            </a:r>
            <a:r>
              <a:rPr kumimoji="0" lang="en-US" sz="800" b="0" i="0" u="none" strike="noStrike" kern="0" cap="none" spc="0" normalizeH="0" baseline="0" noProof="0" dirty="0">
                <a:ln>
                  <a:noFill/>
                </a:ln>
                <a:solidFill>
                  <a:srgbClr val="000000"/>
                </a:solidFill>
                <a:effectLst/>
                <a:uLnTx/>
                <a:uFillTx/>
                <a:latin typeface="Arial"/>
                <a:ea typeface="Arial" panose="020B0604020202020204" pitchFamily="34" charset="0"/>
                <a:cs typeface="Arial"/>
                <a:sym typeface="Arial"/>
              </a:rPr>
              <a:t>: </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3rd Brigade conducts Ranger Buddy Competition, under the direction of the University of Kansas, Jayhawk Battalion, at Fort Leavenworth, KS on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290700-1830MAR25</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to instill a culture of winning and excellence across Cadet Command while maximizing the event as an ROTC marketing opportunity. </a:t>
            </a:r>
          </a:p>
        </p:txBody>
      </p:sp>
      <p:sp>
        <p:nvSpPr>
          <p:cNvPr id="6" name="TextBox 5">
            <a:extLst>
              <a:ext uri="{FF2B5EF4-FFF2-40B4-BE49-F238E27FC236}">
                <a16:creationId xmlns:a16="http://schemas.microsoft.com/office/drawing/2014/main" id="{42580FCD-B94E-4E87-1430-BFD04A396CA1}"/>
              </a:ext>
            </a:extLst>
          </p:cNvPr>
          <p:cNvSpPr txBox="1"/>
          <p:nvPr/>
        </p:nvSpPr>
        <p:spPr>
          <a:xfrm>
            <a:off x="158575" y="1461645"/>
            <a:ext cx="4238305" cy="24314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Arial" panose="020B0604020202020204" pitchFamily="34" charset="0"/>
                <a:cs typeface="Arial"/>
                <a:sym typeface="Arial"/>
              </a:rPr>
              <a:t>Concept of Operation</a:t>
            </a:r>
            <a:r>
              <a:rPr kumimoji="0" lang="en-US" sz="800" b="0" i="0" u="none" strike="noStrike" kern="0" cap="none" spc="0" normalizeH="0" baseline="0" noProof="0" dirty="0">
                <a:ln>
                  <a:noFill/>
                </a:ln>
                <a:solidFill>
                  <a:srgbClr val="000000"/>
                </a:solidFill>
                <a:effectLst/>
                <a:uLnTx/>
                <a:uFillTx/>
                <a:latin typeface="Arial"/>
                <a:ea typeface="Arial" panose="020B0604020202020204" pitchFamily="34" charset="0"/>
                <a:cs typeface="Arial"/>
                <a:sym typeface="Arial"/>
              </a:rPr>
              <a:t>: This operation is conducted in three phases. Phase I- RSOI, Phase II- Execution, Phase III- Awards Ceremony and Dismissal. Decisive to this operation is execution of warrior tasks during PH II.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Phase 0- Planning</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OPORD/Registration dissemination, Rehearsals, Social Media Hype Train.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OPORD Distro NLT 20DEC25</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Registration window 20JAN-01MAR25</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Phase I- RSOI- </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Critical to this phase is the reception of all competitors at Fort Leavenworth, KS NLT</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 281800MAR25. </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Prior to the reception of competitors all teams must register at </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hlinkClick r:id="rId3"/>
              </a:rPr>
              <a:t>Link</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Competitors and coaches are invited to attend IPR’s held by KU starting on 01MAR25.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PH II- Execution- </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Critical to this phase is the execution of tactical lane tasks. This phase begins with a written land navigation exam on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28MAR</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and ends with the completion of tactical lanes on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29MAR</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During this phase competitors will complete 15 tactical tasks and a 13.5-mile road march. </a:t>
            </a:r>
            <a:endParaRPr kumimoji="0" lang="en-US"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Ph III- Award/Recovery-</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This phase begins o/a </a:t>
            </a:r>
            <a:r>
              <a:rPr kumimoji="0" lang="en-US" sz="800" b="1" i="0" u="none" strike="noStrike" kern="0" cap="none" spc="0" normalizeH="0" baseline="0" noProof="0" dirty="0">
                <a:ln>
                  <a:noFill/>
                </a:ln>
                <a:solidFill>
                  <a:srgbClr val="000000"/>
                </a:solidFill>
                <a:effectLst/>
                <a:uLnTx/>
                <a:uFillTx/>
                <a:latin typeface="Arial"/>
                <a:ea typeface="+mn-ea"/>
                <a:cs typeface="Arial"/>
                <a:sym typeface="Arial"/>
              </a:rPr>
              <a:t>291800MAR25</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Critical to this phase is the recognition and awarding of best Ranger Buddy teams. </a:t>
            </a:r>
            <a:endParaRPr kumimoji="0" lang="en-US" sz="8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D7E6EC74-545B-6626-FE40-F6306D0E1BB0}"/>
              </a:ext>
            </a:extLst>
          </p:cNvPr>
          <p:cNvSpPr txBox="1"/>
          <p:nvPr/>
        </p:nvSpPr>
        <p:spPr>
          <a:xfrm>
            <a:off x="3135611" y="4009765"/>
            <a:ext cx="3022411" cy="12618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JROTC: Ranger Buddy 7k</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SROTC Information Tent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Tour/ Overview of competition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7k foot race in conjunction with SROTC competitors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Recognize winners at awards ceremony: Trophies, Coins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6" name="Straight Connector 15">
            <a:extLst>
              <a:ext uri="{FF2B5EF4-FFF2-40B4-BE49-F238E27FC236}">
                <a16:creationId xmlns:a16="http://schemas.microsoft.com/office/drawing/2014/main" id="{C6064C44-1892-64D6-0D30-C5753ED61125}"/>
              </a:ext>
            </a:extLst>
          </p:cNvPr>
          <p:cNvCxnSpPr/>
          <p:nvPr/>
        </p:nvCxnSpPr>
        <p:spPr>
          <a:xfrm>
            <a:off x="0" y="3971024"/>
            <a:ext cx="619531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C5D75DD3-1B8A-6EB0-F78C-FF9B53CF2ADE}"/>
              </a:ext>
            </a:extLst>
          </p:cNvPr>
          <p:cNvCxnSpPr>
            <a:cxnSpLocks/>
          </p:cNvCxnSpPr>
          <p:nvPr/>
        </p:nvCxnSpPr>
        <p:spPr>
          <a:xfrm>
            <a:off x="3136294" y="3971024"/>
            <a:ext cx="0" cy="2522243"/>
          </a:xfrm>
          <a:prstGeom prst="line">
            <a:avLst/>
          </a:prstGeom>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32B5D59F-DECA-668D-2BD3-772364166B5A}"/>
              </a:ext>
            </a:extLst>
          </p:cNvPr>
          <p:cNvCxnSpPr/>
          <p:nvPr/>
        </p:nvCxnSpPr>
        <p:spPr>
          <a:xfrm flipV="1">
            <a:off x="6965879" y="1571946"/>
            <a:ext cx="164386" cy="332454"/>
          </a:xfrm>
          <a:prstGeom prst="line">
            <a:avLst/>
          </a:prstGeom>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43DA9D4-793D-DF56-EA07-ADF63E4CBA2E}"/>
              </a:ext>
            </a:extLst>
          </p:cNvPr>
          <p:cNvSpPr txBox="1"/>
          <p:nvPr/>
        </p:nvSpPr>
        <p:spPr>
          <a:xfrm>
            <a:off x="7130265" y="1404263"/>
            <a:ext cx="697627" cy="184666"/>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rgbClr val="000000"/>
                </a:solidFill>
                <a:effectLst/>
                <a:uLnTx/>
                <a:uFillTx/>
                <a:latin typeface="Arial"/>
                <a:ea typeface="+mn-ea"/>
                <a:cs typeface="Arial"/>
                <a:sym typeface="Arial"/>
              </a:rPr>
              <a:t>Task Force CP</a:t>
            </a:r>
          </a:p>
        </p:txBody>
      </p:sp>
      <p:sp>
        <p:nvSpPr>
          <p:cNvPr id="25" name="Rectangle 24">
            <a:extLst>
              <a:ext uri="{FF2B5EF4-FFF2-40B4-BE49-F238E27FC236}">
                <a16:creationId xmlns:a16="http://schemas.microsoft.com/office/drawing/2014/main" id="{FFD07063-8C67-DDF6-8E67-D2790CB8112B}"/>
              </a:ext>
            </a:extLst>
          </p:cNvPr>
          <p:cNvSpPr/>
          <p:nvPr/>
        </p:nvSpPr>
        <p:spPr>
          <a:xfrm rot="14764198">
            <a:off x="7054435" y="1952667"/>
            <a:ext cx="182652" cy="7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sp>
        <p:nvSpPr>
          <p:cNvPr id="26" name="Rectangle 25">
            <a:extLst>
              <a:ext uri="{FF2B5EF4-FFF2-40B4-BE49-F238E27FC236}">
                <a16:creationId xmlns:a16="http://schemas.microsoft.com/office/drawing/2014/main" id="{4E0A7928-B3B0-7F02-7B05-99C250F1DF22}"/>
              </a:ext>
            </a:extLst>
          </p:cNvPr>
          <p:cNvSpPr/>
          <p:nvPr/>
        </p:nvSpPr>
        <p:spPr>
          <a:xfrm rot="14777917">
            <a:off x="7066763" y="2167724"/>
            <a:ext cx="182652" cy="771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4631C6DA-70FD-61D2-6564-4008437268DE}"/>
              </a:ext>
            </a:extLst>
          </p:cNvPr>
          <p:cNvSpPr/>
          <p:nvPr/>
        </p:nvSpPr>
        <p:spPr>
          <a:xfrm rot="14777917">
            <a:off x="6922719" y="1975663"/>
            <a:ext cx="182652" cy="77129"/>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sp>
        <p:nvSpPr>
          <p:cNvPr id="28" name="Freeform: Shape 27">
            <a:extLst>
              <a:ext uri="{FF2B5EF4-FFF2-40B4-BE49-F238E27FC236}">
                <a16:creationId xmlns:a16="http://schemas.microsoft.com/office/drawing/2014/main" id="{BACFB81D-A6E8-59ED-04DD-E25C904517E7}"/>
              </a:ext>
            </a:extLst>
          </p:cNvPr>
          <p:cNvSpPr/>
          <p:nvPr/>
        </p:nvSpPr>
        <p:spPr>
          <a:xfrm>
            <a:off x="6256962" y="728307"/>
            <a:ext cx="2454723" cy="2836826"/>
          </a:xfrm>
          <a:custGeom>
            <a:avLst/>
            <a:gdLst>
              <a:gd name="connsiteX0" fmla="*/ 729465 w 2454723"/>
              <a:gd name="connsiteY0" fmla="*/ 1367621 h 2836826"/>
              <a:gd name="connsiteX1" fmla="*/ 760287 w 2454723"/>
              <a:gd name="connsiteY1" fmla="*/ 1573104 h 2836826"/>
              <a:gd name="connsiteX2" fmla="*/ 780836 w 2454723"/>
              <a:gd name="connsiteY2" fmla="*/ 1675846 h 2836826"/>
              <a:gd name="connsiteX3" fmla="*/ 801384 w 2454723"/>
              <a:gd name="connsiteY3" fmla="*/ 1727217 h 2836826"/>
              <a:gd name="connsiteX4" fmla="*/ 821932 w 2454723"/>
              <a:gd name="connsiteY4" fmla="*/ 1768313 h 2836826"/>
              <a:gd name="connsiteX5" fmla="*/ 842481 w 2454723"/>
              <a:gd name="connsiteY5" fmla="*/ 1850506 h 2836826"/>
              <a:gd name="connsiteX6" fmla="*/ 904126 w 2454723"/>
              <a:gd name="connsiteY6" fmla="*/ 1973796 h 2836826"/>
              <a:gd name="connsiteX7" fmla="*/ 914400 w 2454723"/>
              <a:gd name="connsiteY7" fmla="*/ 2004619 h 2836826"/>
              <a:gd name="connsiteX8" fmla="*/ 955496 w 2454723"/>
              <a:gd name="connsiteY8" fmla="*/ 2086812 h 2836826"/>
              <a:gd name="connsiteX9" fmla="*/ 996593 w 2454723"/>
              <a:gd name="connsiteY9" fmla="*/ 2179280 h 2836826"/>
              <a:gd name="connsiteX10" fmla="*/ 1027416 w 2454723"/>
              <a:gd name="connsiteY10" fmla="*/ 2220376 h 2836826"/>
              <a:gd name="connsiteX11" fmla="*/ 1058238 w 2454723"/>
              <a:gd name="connsiteY11" fmla="*/ 2292295 h 2836826"/>
              <a:gd name="connsiteX12" fmla="*/ 1078786 w 2454723"/>
              <a:gd name="connsiteY12" fmla="*/ 2323118 h 2836826"/>
              <a:gd name="connsiteX13" fmla="*/ 1109609 w 2454723"/>
              <a:gd name="connsiteY13" fmla="*/ 2395037 h 2836826"/>
              <a:gd name="connsiteX14" fmla="*/ 1140431 w 2454723"/>
              <a:gd name="connsiteY14" fmla="*/ 2508053 h 2836826"/>
              <a:gd name="connsiteX15" fmla="*/ 1160980 w 2454723"/>
              <a:gd name="connsiteY15" fmla="*/ 2590246 h 2836826"/>
              <a:gd name="connsiteX16" fmla="*/ 1171254 w 2454723"/>
              <a:gd name="connsiteY16" fmla="*/ 2621068 h 2836826"/>
              <a:gd name="connsiteX17" fmla="*/ 1181528 w 2454723"/>
              <a:gd name="connsiteY17" fmla="*/ 2662165 h 2836826"/>
              <a:gd name="connsiteX18" fmla="*/ 1202076 w 2454723"/>
              <a:gd name="connsiteY18" fmla="*/ 2692987 h 2836826"/>
              <a:gd name="connsiteX19" fmla="*/ 1212350 w 2454723"/>
              <a:gd name="connsiteY19" fmla="*/ 2734084 h 2836826"/>
              <a:gd name="connsiteX20" fmla="*/ 1232899 w 2454723"/>
              <a:gd name="connsiteY20" fmla="*/ 2785455 h 2836826"/>
              <a:gd name="connsiteX21" fmla="*/ 1243173 w 2454723"/>
              <a:gd name="connsiteY21" fmla="*/ 2836826 h 2836826"/>
              <a:gd name="connsiteX22" fmla="*/ 1325366 w 2454723"/>
              <a:gd name="connsiteY22" fmla="*/ 2795729 h 2836826"/>
              <a:gd name="connsiteX23" fmla="*/ 1356189 w 2454723"/>
              <a:gd name="connsiteY23" fmla="*/ 2775181 h 2836826"/>
              <a:gd name="connsiteX24" fmla="*/ 1397285 w 2454723"/>
              <a:gd name="connsiteY24" fmla="*/ 2754632 h 2836826"/>
              <a:gd name="connsiteX25" fmla="*/ 1417834 w 2454723"/>
              <a:gd name="connsiteY25" fmla="*/ 2734084 h 2836826"/>
              <a:gd name="connsiteX26" fmla="*/ 1469204 w 2454723"/>
              <a:gd name="connsiteY26" fmla="*/ 2692987 h 2836826"/>
              <a:gd name="connsiteX27" fmla="*/ 1510301 w 2454723"/>
              <a:gd name="connsiteY27" fmla="*/ 2672439 h 2836826"/>
              <a:gd name="connsiteX28" fmla="*/ 1541123 w 2454723"/>
              <a:gd name="connsiteY28" fmla="*/ 2631342 h 2836826"/>
              <a:gd name="connsiteX29" fmla="*/ 1561672 w 2454723"/>
              <a:gd name="connsiteY29" fmla="*/ 2579972 h 2836826"/>
              <a:gd name="connsiteX30" fmla="*/ 1582220 w 2454723"/>
              <a:gd name="connsiteY30" fmla="*/ 2549149 h 2836826"/>
              <a:gd name="connsiteX31" fmla="*/ 1643865 w 2454723"/>
              <a:gd name="connsiteY31" fmla="*/ 2446408 h 2836826"/>
              <a:gd name="connsiteX32" fmla="*/ 1705510 w 2454723"/>
              <a:gd name="connsiteY32" fmla="*/ 2384763 h 2836826"/>
              <a:gd name="connsiteX33" fmla="*/ 1777429 w 2454723"/>
              <a:gd name="connsiteY33" fmla="*/ 2282021 h 2836826"/>
              <a:gd name="connsiteX34" fmla="*/ 1839074 w 2454723"/>
              <a:gd name="connsiteY34" fmla="*/ 2220376 h 2836826"/>
              <a:gd name="connsiteX35" fmla="*/ 1890445 w 2454723"/>
              <a:gd name="connsiteY35" fmla="*/ 2169005 h 2836826"/>
              <a:gd name="connsiteX36" fmla="*/ 1941816 w 2454723"/>
              <a:gd name="connsiteY36" fmla="*/ 2107360 h 2836826"/>
              <a:gd name="connsiteX37" fmla="*/ 1982912 w 2454723"/>
              <a:gd name="connsiteY37" fmla="*/ 2066264 h 2836826"/>
              <a:gd name="connsiteX38" fmla="*/ 2013735 w 2454723"/>
              <a:gd name="connsiteY38" fmla="*/ 2025167 h 2836826"/>
              <a:gd name="connsiteX39" fmla="*/ 2054831 w 2454723"/>
              <a:gd name="connsiteY39" fmla="*/ 1984071 h 2836826"/>
              <a:gd name="connsiteX40" fmla="*/ 2075380 w 2454723"/>
              <a:gd name="connsiteY40" fmla="*/ 1942974 h 2836826"/>
              <a:gd name="connsiteX41" fmla="*/ 2147299 w 2454723"/>
              <a:gd name="connsiteY41" fmla="*/ 1891603 h 2836826"/>
              <a:gd name="connsiteX42" fmla="*/ 2229492 w 2454723"/>
              <a:gd name="connsiteY42" fmla="*/ 1819684 h 2836826"/>
              <a:gd name="connsiteX43" fmla="*/ 2250040 w 2454723"/>
              <a:gd name="connsiteY43" fmla="*/ 1788862 h 2836826"/>
              <a:gd name="connsiteX44" fmla="*/ 2332234 w 2454723"/>
              <a:gd name="connsiteY44" fmla="*/ 1706668 h 2836826"/>
              <a:gd name="connsiteX45" fmla="*/ 2424701 w 2454723"/>
              <a:gd name="connsiteY45" fmla="*/ 1603927 h 2836826"/>
              <a:gd name="connsiteX46" fmla="*/ 2424701 w 2454723"/>
              <a:gd name="connsiteY46" fmla="*/ 1223783 h 2836826"/>
              <a:gd name="connsiteX47" fmla="*/ 2342508 w 2454723"/>
              <a:gd name="connsiteY47" fmla="*/ 1141590 h 2836826"/>
              <a:gd name="connsiteX48" fmla="*/ 2270589 w 2454723"/>
              <a:gd name="connsiteY48" fmla="*/ 1038848 h 2836826"/>
              <a:gd name="connsiteX49" fmla="*/ 2219218 w 2454723"/>
              <a:gd name="connsiteY49" fmla="*/ 987477 h 2836826"/>
              <a:gd name="connsiteX50" fmla="*/ 2178121 w 2454723"/>
              <a:gd name="connsiteY50" fmla="*/ 977203 h 2836826"/>
              <a:gd name="connsiteX51" fmla="*/ 2085654 w 2454723"/>
              <a:gd name="connsiteY51" fmla="*/ 905284 h 2836826"/>
              <a:gd name="connsiteX52" fmla="*/ 2034283 w 2454723"/>
              <a:gd name="connsiteY52" fmla="*/ 864187 h 2836826"/>
              <a:gd name="connsiteX53" fmla="*/ 1982912 w 2454723"/>
              <a:gd name="connsiteY53" fmla="*/ 781994 h 2836826"/>
              <a:gd name="connsiteX54" fmla="*/ 1972638 w 2454723"/>
              <a:gd name="connsiteY54" fmla="*/ 751172 h 2836826"/>
              <a:gd name="connsiteX55" fmla="*/ 1952090 w 2454723"/>
              <a:gd name="connsiteY55" fmla="*/ 720349 h 2836826"/>
              <a:gd name="connsiteX56" fmla="*/ 1921267 w 2454723"/>
              <a:gd name="connsiteY56" fmla="*/ 638156 h 2836826"/>
              <a:gd name="connsiteX57" fmla="*/ 1890445 w 2454723"/>
              <a:gd name="connsiteY57" fmla="*/ 535414 h 2836826"/>
              <a:gd name="connsiteX58" fmla="*/ 1869896 w 2454723"/>
              <a:gd name="connsiteY58" fmla="*/ 442947 h 2836826"/>
              <a:gd name="connsiteX59" fmla="*/ 1839074 w 2454723"/>
              <a:gd name="connsiteY59" fmla="*/ 432673 h 2836826"/>
              <a:gd name="connsiteX60" fmla="*/ 1797977 w 2454723"/>
              <a:gd name="connsiteY60" fmla="*/ 412124 h 2836826"/>
              <a:gd name="connsiteX61" fmla="*/ 1736332 w 2454723"/>
              <a:gd name="connsiteY61" fmla="*/ 401850 h 2836826"/>
              <a:gd name="connsiteX62" fmla="*/ 1643865 w 2454723"/>
              <a:gd name="connsiteY62" fmla="*/ 381302 h 2836826"/>
              <a:gd name="connsiteX63" fmla="*/ 1500027 w 2454723"/>
              <a:gd name="connsiteY63" fmla="*/ 371028 h 2836826"/>
              <a:gd name="connsiteX64" fmla="*/ 1315092 w 2454723"/>
              <a:gd name="connsiteY64" fmla="*/ 329931 h 2836826"/>
              <a:gd name="connsiteX65" fmla="*/ 1150705 w 2454723"/>
              <a:gd name="connsiteY65" fmla="*/ 309383 h 2836826"/>
              <a:gd name="connsiteX66" fmla="*/ 1068512 w 2454723"/>
              <a:gd name="connsiteY66" fmla="*/ 288835 h 2836826"/>
              <a:gd name="connsiteX67" fmla="*/ 1006867 w 2454723"/>
              <a:gd name="connsiteY67" fmla="*/ 268286 h 2836826"/>
              <a:gd name="connsiteX68" fmla="*/ 934948 w 2454723"/>
              <a:gd name="connsiteY68" fmla="*/ 258012 h 2836826"/>
              <a:gd name="connsiteX69" fmla="*/ 770562 w 2454723"/>
              <a:gd name="connsiteY69" fmla="*/ 227190 h 2836826"/>
              <a:gd name="connsiteX70" fmla="*/ 708917 w 2454723"/>
              <a:gd name="connsiteY70" fmla="*/ 196367 h 2836826"/>
              <a:gd name="connsiteX71" fmla="*/ 667820 w 2454723"/>
              <a:gd name="connsiteY71" fmla="*/ 186093 h 2836826"/>
              <a:gd name="connsiteX72" fmla="*/ 595901 w 2454723"/>
              <a:gd name="connsiteY72" fmla="*/ 155271 h 2836826"/>
              <a:gd name="connsiteX73" fmla="*/ 565078 w 2454723"/>
              <a:gd name="connsiteY73" fmla="*/ 144996 h 2836826"/>
              <a:gd name="connsiteX74" fmla="*/ 462337 w 2454723"/>
              <a:gd name="connsiteY74" fmla="*/ 124448 h 2836826"/>
              <a:gd name="connsiteX75" fmla="*/ 390418 w 2454723"/>
              <a:gd name="connsiteY75" fmla="*/ 93626 h 2836826"/>
              <a:gd name="connsiteX76" fmla="*/ 318499 w 2454723"/>
              <a:gd name="connsiteY76" fmla="*/ 73077 h 2836826"/>
              <a:gd name="connsiteX77" fmla="*/ 215757 w 2454723"/>
              <a:gd name="connsiteY77" fmla="*/ 31981 h 2836826"/>
              <a:gd name="connsiteX78" fmla="*/ 41096 w 2454723"/>
              <a:gd name="connsiteY78" fmla="*/ 11432 h 2836826"/>
              <a:gd name="connsiteX79" fmla="*/ 10274 w 2454723"/>
              <a:gd name="connsiteY79" fmla="*/ 1158 h 2836826"/>
              <a:gd name="connsiteX80" fmla="*/ 0 w 2454723"/>
              <a:gd name="connsiteY80" fmla="*/ 31981 h 2836826"/>
              <a:gd name="connsiteX81" fmla="*/ 10274 w 2454723"/>
              <a:gd name="connsiteY81" fmla="*/ 124448 h 2836826"/>
              <a:gd name="connsiteX82" fmla="*/ 30822 w 2454723"/>
              <a:gd name="connsiteY82" fmla="*/ 196367 h 2836826"/>
              <a:gd name="connsiteX83" fmla="*/ 61645 w 2454723"/>
              <a:gd name="connsiteY83" fmla="*/ 278560 h 2836826"/>
              <a:gd name="connsiteX84" fmla="*/ 82193 w 2454723"/>
              <a:gd name="connsiteY84" fmla="*/ 360754 h 2836826"/>
              <a:gd name="connsiteX85" fmla="*/ 164386 w 2454723"/>
              <a:gd name="connsiteY85" fmla="*/ 473769 h 2836826"/>
              <a:gd name="connsiteX86" fmla="*/ 184935 w 2454723"/>
              <a:gd name="connsiteY86" fmla="*/ 504592 h 2836826"/>
              <a:gd name="connsiteX87" fmla="*/ 236305 w 2454723"/>
              <a:gd name="connsiteY87" fmla="*/ 597059 h 2836826"/>
              <a:gd name="connsiteX88" fmla="*/ 277402 w 2454723"/>
              <a:gd name="connsiteY88" fmla="*/ 710075 h 2836826"/>
              <a:gd name="connsiteX89" fmla="*/ 287676 w 2454723"/>
              <a:gd name="connsiteY89" fmla="*/ 761446 h 2836826"/>
              <a:gd name="connsiteX90" fmla="*/ 308225 w 2454723"/>
              <a:gd name="connsiteY90" fmla="*/ 802542 h 2836826"/>
              <a:gd name="connsiteX91" fmla="*/ 328773 w 2454723"/>
              <a:gd name="connsiteY91" fmla="*/ 853913 h 2836826"/>
              <a:gd name="connsiteX92" fmla="*/ 349321 w 2454723"/>
              <a:gd name="connsiteY92" fmla="*/ 915558 h 2836826"/>
              <a:gd name="connsiteX93" fmla="*/ 410966 w 2454723"/>
              <a:gd name="connsiteY93" fmla="*/ 1018300 h 2836826"/>
              <a:gd name="connsiteX94" fmla="*/ 503434 w 2454723"/>
              <a:gd name="connsiteY94" fmla="*/ 1192960 h 2836826"/>
              <a:gd name="connsiteX95" fmla="*/ 544530 w 2454723"/>
              <a:gd name="connsiteY95" fmla="*/ 1264880 h 2836826"/>
              <a:gd name="connsiteX96" fmla="*/ 606175 w 2454723"/>
              <a:gd name="connsiteY96" fmla="*/ 1408718 h 2836826"/>
              <a:gd name="connsiteX97" fmla="*/ 698642 w 2454723"/>
              <a:gd name="connsiteY97" fmla="*/ 1542282 h 2836826"/>
              <a:gd name="connsiteX98" fmla="*/ 729465 w 2454723"/>
              <a:gd name="connsiteY98" fmla="*/ 1593653 h 2836826"/>
              <a:gd name="connsiteX99" fmla="*/ 750013 w 2454723"/>
              <a:gd name="connsiteY99" fmla="*/ 1634749 h 2836826"/>
              <a:gd name="connsiteX100" fmla="*/ 801384 w 2454723"/>
              <a:gd name="connsiteY100" fmla="*/ 1675846 h 2836826"/>
              <a:gd name="connsiteX101" fmla="*/ 821932 w 2454723"/>
              <a:gd name="connsiteY101" fmla="*/ 1716942 h 2836826"/>
              <a:gd name="connsiteX102" fmla="*/ 863029 w 2454723"/>
              <a:gd name="connsiteY102" fmla="*/ 1778587 h 2836826"/>
              <a:gd name="connsiteX103" fmla="*/ 904126 w 2454723"/>
              <a:gd name="connsiteY103" fmla="*/ 1840232 h 2836826"/>
              <a:gd name="connsiteX104" fmla="*/ 914400 w 2454723"/>
              <a:gd name="connsiteY104" fmla="*/ 1881329 h 2836826"/>
              <a:gd name="connsiteX105" fmla="*/ 934948 w 2454723"/>
              <a:gd name="connsiteY105" fmla="*/ 1963522 h 283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54723" h="2836826">
                <a:moveTo>
                  <a:pt x="729465" y="1367621"/>
                </a:moveTo>
                <a:cubicBezTo>
                  <a:pt x="739739" y="1436115"/>
                  <a:pt x="749755" y="1504649"/>
                  <a:pt x="760287" y="1573104"/>
                </a:cubicBezTo>
                <a:cubicBezTo>
                  <a:pt x="764622" y="1601280"/>
                  <a:pt x="771110" y="1646667"/>
                  <a:pt x="780836" y="1675846"/>
                </a:cubicBezTo>
                <a:cubicBezTo>
                  <a:pt x="786668" y="1693342"/>
                  <a:pt x="793894" y="1710364"/>
                  <a:pt x="801384" y="1727217"/>
                </a:cubicBezTo>
                <a:cubicBezTo>
                  <a:pt x="807604" y="1741213"/>
                  <a:pt x="817089" y="1753783"/>
                  <a:pt x="821932" y="1768313"/>
                </a:cubicBezTo>
                <a:cubicBezTo>
                  <a:pt x="830863" y="1795105"/>
                  <a:pt x="831992" y="1824285"/>
                  <a:pt x="842481" y="1850506"/>
                </a:cubicBezTo>
                <a:cubicBezTo>
                  <a:pt x="859546" y="1893167"/>
                  <a:pt x="889597" y="1930206"/>
                  <a:pt x="904126" y="1973796"/>
                </a:cubicBezTo>
                <a:cubicBezTo>
                  <a:pt x="907551" y="1984070"/>
                  <a:pt x="909919" y="1994760"/>
                  <a:pt x="914400" y="2004619"/>
                </a:cubicBezTo>
                <a:cubicBezTo>
                  <a:pt x="927075" y="2032505"/>
                  <a:pt x="944119" y="2058372"/>
                  <a:pt x="955496" y="2086812"/>
                </a:cubicBezTo>
                <a:cubicBezTo>
                  <a:pt x="966319" y="2113869"/>
                  <a:pt x="980598" y="2153688"/>
                  <a:pt x="996593" y="2179280"/>
                </a:cubicBezTo>
                <a:cubicBezTo>
                  <a:pt x="1005669" y="2193801"/>
                  <a:pt x="1018340" y="2205855"/>
                  <a:pt x="1027416" y="2220376"/>
                </a:cubicBezTo>
                <a:cubicBezTo>
                  <a:pt x="1080856" y="2305880"/>
                  <a:pt x="1023287" y="2222393"/>
                  <a:pt x="1058238" y="2292295"/>
                </a:cubicBezTo>
                <a:cubicBezTo>
                  <a:pt x="1063760" y="2303340"/>
                  <a:pt x="1073264" y="2312074"/>
                  <a:pt x="1078786" y="2323118"/>
                </a:cubicBezTo>
                <a:cubicBezTo>
                  <a:pt x="1090450" y="2346446"/>
                  <a:pt x="1099335" y="2371064"/>
                  <a:pt x="1109609" y="2395037"/>
                </a:cubicBezTo>
                <a:cubicBezTo>
                  <a:pt x="1131627" y="2527146"/>
                  <a:pt x="1104434" y="2391063"/>
                  <a:pt x="1140431" y="2508053"/>
                </a:cubicBezTo>
                <a:cubicBezTo>
                  <a:pt x="1148736" y="2535045"/>
                  <a:pt x="1152049" y="2563454"/>
                  <a:pt x="1160980" y="2590246"/>
                </a:cubicBezTo>
                <a:cubicBezTo>
                  <a:pt x="1164405" y="2600520"/>
                  <a:pt x="1168279" y="2610655"/>
                  <a:pt x="1171254" y="2621068"/>
                </a:cubicBezTo>
                <a:cubicBezTo>
                  <a:pt x="1175133" y="2634645"/>
                  <a:pt x="1175966" y="2649186"/>
                  <a:pt x="1181528" y="2662165"/>
                </a:cubicBezTo>
                <a:cubicBezTo>
                  <a:pt x="1186392" y="2673514"/>
                  <a:pt x="1195227" y="2682713"/>
                  <a:pt x="1202076" y="2692987"/>
                </a:cubicBezTo>
                <a:cubicBezTo>
                  <a:pt x="1205501" y="2706686"/>
                  <a:pt x="1207885" y="2720688"/>
                  <a:pt x="1212350" y="2734084"/>
                </a:cubicBezTo>
                <a:cubicBezTo>
                  <a:pt x="1218182" y="2751580"/>
                  <a:pt x="1227599" y="2767790"/>
                  <a:pt x="1232899" y="2785455"/>
                </a:cubicBezTo>
                <a:cubicBezTo>
                  <a:pt x="1237917" y="2802181"/>
                  <a:pt x="1239748" y="2819702"/>
                  <a:pt x="1243173" y="2836826"/>
                </a:cubicBezTo>
                <a:cubicBezTo>
                  <a:pt x="1270571" y="2823127"/>
                  <a:pt x="1299879" y="2812720"/>
                  <a:pt x="1325366" y="2795729"/>
                </a:cubicBezTo>
                <a:cubicBezTo>
                  <a:pt x="1335640" y="2788880"/>
                  <a:pt x="1345468" y="2781307"/>
                  <a:pt x="1356189" y="2775181"/>
                </a:cubicBezTo>
                <a:cubicBezTo>
                  <a:pt x="1369487" y="2767582"/>
                  <a:pt x="1384542" y="2763128"/>
                  <a:pt x="1397285" y="2754632"/>
                </a:cubicBezTo>
                <a:cubicBezTo>
                  <a:pt x="1405345" y="2749259"/>
                  <a:pt x="1410479" y="2740388"/>
                  <a:pt x="1417834" y="2734084"/>
                </a:cubicBezTo>
                <a:cubicBezTo>
                  <a:pt x="1434484" y="2719813"/>
                  <a:pt x="1450958" y="2705151"/>
                  <a:pt x="1469204" y="2692987"/>
                </a:cubicBezTo>
                <a:cubicBezTo>
                  <a:pt x="1481948" y="2684491"/>
                  <a:pt x="1496602" y="2679288"/>
                  <a:pt x="1510301" y="2672439"/>
                </a:cubicBezTo>
                <a:cubicBezTo>
                  <a:pt x="1520575" y="2658740"/>
                  <a:pt x="1532807" y="2646311"/>
                  <a:pt x="1541123" y="2631342"/>
                </a:cubicBezTo>
                <a:cubicBezTo>
                  <a:pt x="1550080" y="2615220"/>
                  <a:pt x="1553424" y="2596467"/>
                  <a:pt x="1561672" y="2579972"/>
                </a:cubicBezTo>
                <a:cubicBezTo>
                  <a:pt x="1567194" y="2568928"/>
                  <a:pt x="1576094" y="2559870"/>
                  <a:pt x="1582220" y="2549149"/>
                </a:cubicBezTo>
                <a:cubicBezTo>
                  <a:pt x="1603839" y="2511315"/>
                  <a:pt x="1610354" y="2479919"/>
                  <a:pt x="1643865" y="2446408"/>
                </a:cubicBezTo>
                <a:cubicBezTo>
                  <a:pt x="1664413" y="2425860"/>
                  <a:pt x="1690559" y="2409682"/>
                  <a:pt x="1705510" y="2384763"/>
                </a:cubicBezTo>
                <a:cubicBezTo>
                  <a:pt x="1734702" y="2336109"/>
                  <a:pt x="1738037" y="2325352"/>
                  <a:pt x="1777429" y="2282021"/>
                </a:cubicBezTo>
                <a:cubicBezTo>
                  <a:pt x="1796977" y="2260519"/>
                  <a:pt x="1818526" y="2240924"/>
                  <a:pt x="1839074" y="2220376"/>
                </a:cubicBezTo>
                <a:cubicBezTo>
                  <a:pt x="1856198" y="2203252"/>
                  <a:pt x="1874942" y="2187609"/>
                  <a:pt x="1890445" y="2169005"/>
                </a:cubicBezTo>
                <a:cubicBezTo>
                  <a:pt x="1907569" y="2148457"/>
                  <a:pt x="1923923" y="2127242"/>
                  <a:pt x="1941816" y="2107360"/>
                </a:cubicBezTo>
                <a:cubicBezTo>
                  <a:pt x="1954776" y="2092960"/>
                  <a:pt x="1970155" y="2080844"/>
                  <a:pt x="1982912" y="2066264"/>
                </a:cubicBezTo>
                <a:cubicBezTo>
                  <a:pt x="1994188" y="2053377"/>
                  <a:pt x="2002459" y="2038054"/>
                  <a:pt x="2013735" y="2025167"/>
                </a:cubicBezTo>
                <a:cubicBezTo>
                  <a:pt x="2026492" y="2010587"/>
                  <a:pt x="2043207" y="1999569"/>
                  <a:pt x="2054831" y="1984071"/>
                </a:cubicBezTo>
                <a:cubicBezTo>
                  <a:pt x="2064021" y="1971818"/>
                  <a:pt x="2065413" y="1954603"/>
                  <a:pt x="2075380" y="1942974"/>
                </a:cubicBezTo>
                <a:cubicBezTo>
                  <a:pt x="2083880" y="1933057"/>
                  <a:pt x="2132857" y="1901230"/>
                  <a:pt x="2147299" y="1891603"/>
                </a:cubicBezTo>
                <a:cubicBezTo>
                  <a:pt x="2220686" y="1793751"/>
                  <a:pt x="2127772" y="1906872"/>
                  <a:pt x="2229492" y="1819684"/>
                </a:cubicBezTo>
                <a:cubicBezTo>
                  <a:pt x="2238867" y="1811648"/>
                  <a:pt x="2241734" y="1797999"/>
                  <a:pt x="2250040" y="1788862"/>
                </a:cubicBezTo>
                <a:cubicBezTo>
                  <a:pt x="2276104" y="1760192"/>
                  <a:pt x="2308986" y="1737665"/>
                  <a:pt x="2332234" y="1706668"/>
                </a:cubicBezTo>
                <a:cubicBezTo>
                  <a:pt x="2380492" y="1642324"/>
                  <a:pt x="2350948" y="1677680"/>
                  <a:pt x="2424701" y="1603927"/>
                </a:cubicBezTo>
                <a:cubicBezTo>
                  <a:pt x="2457954" y="1470912"/>
                  <a:pt x="2470982" y="1434622"/>
                  <a:pt x="2424701" y="1223783"/>
                </a:cubicBezTo>
                <a:cubicBezTo>
                  <a:pt x="2416394" y="1185938"/>
                  <a:pt x="2364001" y="1173829"/>
                  <a:pt x="2342508" y="1141590"/>
                </a:cubicBezTo>
                <a:cubicBezTo>
                  <a:pt x="2328486" y="1120558"/>
                  <a:pt x="2290869" y="1061663"/>
                  <a:pt x="2270589" y="1038848"/>
                </a:cubicBezTo>
                <a:cubicBezTo>
                  <a:pt x="2254501" y="1020748"/>
                  <a:pt x="2239367" y="1000910"/>
                  <a:pt x="2219218" y="987477"/>
                </a:cubicBezTo>
                <a:cubicBezTo>
                  <a:pt x="2207469" y="979644"/>
                  <a:pt x="2191820" y="980628"/>
                  <a:pt x="2178121" y="977203"/>
                </a:cubicBezTo>
                <a:cubicBezTo>
                  <a:pt x="2108622" y="930870"/>
                  <a:pt x="2192358" y="988275"/>
                  <a:pt x="2085654" y="905284"/>
                </a:cubicBezTo>
                <a:cubicBezTo>
                  <a:pt x="2027332" y="859923"/>
                  <a:pt x="2078812" y="908718"/>
                  <a:pt x="2034283" y="864187"/>
                </a:cubicBezTo>
                <a:cubicBezTo>
                  <a:pt x="1980503" y="729736"/>
                  <a:pt x="2048707" y="880685"/>
                  <a:pt x="1982912" y="781994"/>
                </a:cubicBezTo>
                <a:cubicBezTo>
                  <a:pt x="1976905" y="772983"/>
                  <a:pt x="1977481" y="760858"/>
                  <a:pt x="1972638" y="751172"/>
                </a:cubicBezTo>
                <a:cubicBezTo>
                  <a:pt x="1967116" y="740127"/>
                  <a:pt x="1958939" y="730623"/>
                  <a:pt x="1952090" y="720349"/>
                </a:cubicBezTo>
                <a:cubicBezTo>
                  <a:pt x="1921589" y="598346"/>
                  <a:pt x="1966041" y="763524"/>
                  <a:pt x="1921267" y="638156"/>
                </a:cubicBezTo>
                <a:cubicBezTo>
                  <a:pt x="1909241" y="604484"/>
                  <a:pt x="1899544" y="569992"/>
                  <a:pt x="1890445" y="535414"/>
                </a:cubicBezTo>
                <a:cubicBezTo>
                  <a:pt x="1882410" y="504879"/>
                  <a:pt x="1884017" y="471188"/>
                  <a:pt x="1869896" y="442947"/>
                </a:cubicBezTo>
                <a:cubicBezTo>
                  <a:pt x="1865053" y="433261"/>
                  <a:pt x="1849028" y="436939"/>
                  <a:pt x="1839074" y="432673"/>
                </a:cubicBezTo>
                <a:cubicBezTo>
                  <a:pt x="1824996" y="426640"/>
                  <a:pt x="1812647" y="416525"/>
                  <a:pt x="1797977" y="412124"/>
                </a:cubicBezTo>
                <a:cubicBezTo>
                  <a:pt x="1778024" y="406138"/>
                  <a:pt x="1756759" y="405935"/>
                  <a:pt x="1736332" y="401850"/>
                </a:cubicBezTo>
                <a:cubicBezTo>
                  <a:pt x="1700395" y="394663"/>
                  <a:pt x="1681750" y="385290"/>
                  <a:pt x="1643865" y="381302"/>
                </a:cubicBezTo>
                <a:cubicBezTo>
                  <a:pt x="1596061" y="376270"/>
                  <a:pt x="1547973" y="374453"/>
                  <a:pt x="1500027" y="371028"/>
                </a:cubicBezTo>
                <a:cubicBezTo>
                  <a:pt x="1434584" y="354667"/>
                  <a:pt x="1382909" y="340364"/>
                  <a:pt x="1315092" y="329931"/>
                </a:cubicBezTo>
                <a:cubicBezTo>
                  <a:pt x="1260512" y="321534"/>
                  <a:pt x="1205501" y="316232"/>
                  <a:pt x="1150705" y="309383"/>
                </a:cubicBezTo>
                <a:cubicBezTo>
                  <a:pt x="1123307" y="302534"/>
                  <a:pt x="1095666" y="296593"/>
                  <a:pt x="1068512" y="288835"/>
                </a:cubicBezTo>
                <a:cubicBezTo>
                  <a:pt x="1047685" y="282885"/>
                  <a:pt x="1027972" y="273157"/>
                  <a:pt x="1006867" y="268286"/>
                </a:cubicBezTo>
                <a:cubicBezTo>
                  <a:pt x="983271" y="262841"/>
                  <a:pt x="958806" y="262161"/>
                  <a:pt x="934948" y="258012"/>
                </a:cubicBezTo>
                <a:cubicBezTo>
                  <a:pt x="880022" y="248460"/>
                  <a:pt x="825116" y="238675"/>
                  <a:pt x="770562" y="227190"/>
                </a:cubicBezTo>
                <a:cubicBezTo>
                  <a:pt x="713835" y="215247"/>
                  <a:pt x="764929" y="220372"/>
                  <a:pt x="708917" y="196367"/>
                </a:cubicBezTo>
                <a:cubicBezTo>
                  <a:pt x="695938" y="190805"/>
                  <a:pt x="681090" y="190919"/>
                  <a:pt x="667820" y="186093"/>
                </a:cubicBezTo>
                <a:cubicBezTo>
                  <a:pt x="643308" y="177180"/>
                  <a:pt x="620117" y="164958"/>
                  <a:pt x="595901" y="155271"/>
                </a:cubicBezTo>
                <a:cubicBezTo>
                  <a:pt x="585845" y="151249"/>
                  <a:pt x="575650" y="147345"/>
                  <a:pt x="565078" y="144996"/>
                </a:cubicBezTo>
                <a:cubicBezTo>
                  <a:pt x="532493" y="137755"/>
                  <a:pt x="494504" y="136145"/>
                  <a:pt x="462337" y="124448"/>
                </a:cubicBezTo>
                <a:cubicBezTo>
                  <a:pt x="437825" y="115535"/>
                  <a:pt x="414980" y="102398"/>
                  <a:pt x="390418" y="93626"/>
                </a:cubicBezTo>
                <a:cubicBezTo>
                  <a:pt x="366938" y="85240"/>
                  <a:pt x="342010" y="81375"/>
                  <a:pt x="318499" y="73077"/>
                </a:cubicBezTo>
                <a:cubicBezTo>
                  <a:pt x="283716" y="60801"/>
                  <a:pt x="250750" y="43645"/>
                  <a:pt x="215757" y="31981"/>
                </a:cubicBezTo>
                <a:cubicBezTo>
                  <a:pt x="172907" y="17698"/>
                  <a:pt x="66170" y="13521"/>
                  <a:pt x="41096" y="11432"/>
                </a:cubicBezTo>
                <a:cubicBezTo>
                  <a:pt x="30822" y="8007"/>
                  <a:pt x="19960" y="-3685"/>
                  <a:pt x="10274" y="1158"/>
                </a:cubicBezTo>
                <a:cubicBezTo>
                  <a:pt x="587" y="6002"/>
                  <a:pt x="0" y="21151"/>
                  <a:pt x="0" y="31981"/>
                </a:cubicBezTo>
                <a:cubicBezTo>
                  <a:pt x="0" y="62993"/>
                  <a:pt x="4559" y="93967"/>
                  <a:pt x="10274" y="124448"/>
                </a:cubicBezTo>
                <a:cubicBezTo>
                  <a:pt x="14869" y="148953"/>
                  <a:pt x="24262" y="172313"/>
                  <a:pt x="30822" y="196367"/>
                </a:cubicBezTo>
                <a:cubicBezTo>
                  <a:pt x="47608" y="257918"/>
                  <a:pt x="31746" y="218766"/>
                  <a:pt x="61645" y="278560"/>
                </a:cubicBezTo>
                <a:cubicBezTo>
                  <a:pt x="64491" y="292791"/>
                  <a:pt x="72321" y="342984"/>
                  <a:pt x="82193" y="360754"/>
                </a:cubicBezTo>
                <a:cubicBezTo>
                  <a:pt x="112580" y="415451"/>
                  <a:pt x="128173" y="425485"/>
                  <a:pt x="164386" y="473769"/>
                </a:cubicBezTo>
                <a:cubicBezTo>
                  <a:pt x="171795" y="483648"/>
                  <a:pt x="178390" y="494121"/>
                  <a:pt x="184935" y="504592"/>
                </a:cubicBezTo>
                <a:cubicBezTo>
                  <a:pt x="204883" y="536510"/>
                  <a:pt x="221209" y="563094"/>
                  <a:pt x="236305" y="597059"/>
                </a:cubicBezTo>
                <a:cubicBezTo>
                  <a:pt x="249284" y="626261"/>
                  <a:pt x="269360" y="680588"/>
                  <a:pt x="277402" y="710075"/>
                </a:cubicBezTo>
                <a:cubicBezTo>
                  <a:pt x="281997" y="726922"/>
                  <a:pt x="282154" y="744879"/>
                  <a:pt x="287676" y="761446"/>
                </a:cubicBezTo>
                <a:cubicBezTo>
                  <a:pt x="292519" y="775976"/>
                  <a:pt x="302005" y="788546"/>
                  <a:pt x="308225" y="802542"/>
                </a:cubicBezTo>
                <a:cubicBezTo>
                  <a:pt x="315715" y="819395"/>
                  <a:pt x="322470" y="836581"/>
                  <a:pt x="328773" y="853913"/>
                </a:cubicBezTo>
                <a:cubicBezTo>
                  <a:pt x="336175" y="874269"/>
                  <a:pt x="339634" y="896185"/>
                  <a:pt x="349321" y="915558"/>
                </a:cubicBezTo>
                <a:cubicBezTo>
                  <a:pt x="367182" y="951280"/>
                  <a:pt x="392279" y="983003"/>
                  <a:pt x="410966" y="1018300"/>
                </a:cubicBezTo>
                <a:cubicBezTo>
                  <a:pt x="441789" y="1076520"/>
                  <a:pt x="472059" y="1135036"/>
                  <a:pt x="503434" y="1192960"/>
                </a:cubicBezTo>
                <a:cubicBezTo>
                  <a:pt x="516585" y="1217238"/>
                  <a:pt x="533653" y="1239501"/>
                  <a:pt x="544530" y="1264880"/>
                </a:cubicBezTo>
                <a:cubicBezTo>
                  <a:pt x="565078" y="1312826"/>
                  <a:pt x="573588" y="1367985"/>
                  <a:pt x="606175" y="1408718"/>
                </a:cubicBezTo>
                <a:cubicBezTo>
                  <a:pt x="660618" y="1476772"/>
                  <a:pt x="645723" y="1454084"/>
                  <a:pt x="698642" y="1542282"/>
                </a:cubicBezTo>
                <a:cubicBezTo>
                  <a:pt x="708916" y="1559406"/>
                  <a:pt x="719767" y="1576197"/>
                  <a:pt x="729465" y="1593653"/>
                </a:cubicBezTo>
                <a:cubicBezTo>
                  <a:pt x="736903" y="1607041"/>
                  <a:pt x="739928" y="1623223"/>
                  <a:pt x="750013" y="1634749"/>
                </a:cubicBezTo>
                <a:cubicBezTo>
                  <a:pt x="764453" y="1651252"/>
                  <a:pt x="784260" y="1662147"/>
                  <a:pt x="801384" y="1675846"/>
                </a:cubicBezTo>
                <a:cubicBezTo>
                  <a:pt x="808233" y="1689545"/>
                  <a:pt x="814052" y="1703809"/>
                  <a:pt x="821932" y="1716942"/>
                </a:cubicBezTo>
                <a:cubicBezTo>
                  <a:pt x="834638" y="1738119"/>
                  <a:pt x="863029" y="1778587"/>
                  <a:pt x="863029" y="1778587"/>
                </a:cubicBezTo>
                <a:cubicBezTo>
                  <a:pt x="895106" y="1874821"/>
                  <a:pt x="842558" y="1732489"/>
                  <a:pt x="904126" y="1840232"/>
                </a:cubicBezTo>
                <a:cubicBezTo>
                  <a:pt x="911132" y="1852492"/>
                  <a:pt x="910343" y="1867804"/>
                  <a:pt x="914400" y="1881329"/>
                </a:cubicBezTo>
                <a:cubicBezTo>
                  <a:pt x="937114" y="1957044"/>
                  <a:pt x="934948" y="1918920"/>
                  <a:pt x="934948" y="1963522"/>
                </a:cubicBezTo>
              </a:path>
            </a:pathLst>
          </a:custGeom>
          <a:ln>
            <a:solidFill>
              <a:srgbClr val="FFFF00"/>
            </a:solidFill>
            <a:prstDash val="sysDash"/>
            <a:headEnd type="none" w="med" len="med"/>
            <a:tailEnd type="arrow" w="med" len="med"/>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9" name="Rectangle 28">
            <a:extLst>
              <a:ext uri="{FF2B5EF4-FFF2-40B4-BE49-F238E27FC236}">
                <a16:creationId xmlns:a16="http://schemas.microsoft.com/office/drawing/2014/main" id="{AEB37056-AE58-B3FD-A522-B25189E32B5D}"/>
              </a:ext>
            </a:extLst>
          </p:cNvPr>
          <p:cNvSpPr/>
          <p:nvPr/>
        </p:nvSpPr>
        <p:spPr>
          <a:xfrm>
            <a:off x="4665805" y="2153568"/>
            <a:ext cx="1148524" cy="147595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EAEAEA"/>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618D4316-70F9-1ED4-AE58-669E9F239F79}"/>
              </a:ext>
            </a:extLst>
          </p:cNvPr>
          <p:cNvSpPr/>
          <p:nvPr/>
        </p:nvSpPr>
        <p:spPr>
          <a:xfrm rot="19915211">
            <a:off x="4816817" y="2513117"/>
            <a:ext cx="182652" cy="7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sp>
        <p:nvSpPr>
          <p:cNvPr id="31" name="Rectangle 30">
            <a:extLst>
              <a:ext uri="{FF2B5EF4-FFF2-40B4-BE49-F238E27FC236}">
                <a16:creationId xmlns:a16="http://schemas.microsoft.com/office/drawing/2014/main" id="{1C2EA592-9C1C-6848-3DEA-5407710628D9}"/>
              </a:ext>
            </a:extLst>
          </p:cNvPr>
          <p:cNvSpPr/>
          <p:nvPr/>
        </p:nvSpPr>
        <p:spPr>
          <a:xfrm rot="19915211">
            <a:off x="4816816" y="2751436"/>
            <a:ext cx="182652" cy="7712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sp>
        <p:nvSpPr>
          <p:cNvPr id="32" name="Rectangle 31">
            <a:extLst>
              <a:ext uri="{FF2B5EF4-FFF2-40B4-BE49-F238E27FC236}">
                <a16:creationId xmlns:a16="http://schemas.microsoft.com/office/drawing/2014/main" id="{C96EEFF6-C778-1769-F28E-FE176FC6BD5E}"/>
              </a:ext>
            </a:extLst>
          </p:cNvPr>
          <p:cNvSpPr/>
          <p:nvPr/>
        </p:nvSpPr>
        <p:spPr>
          <a:xfrm rot="19915211">
            <a:off x="4820171" y="2996766"/>
            <a:ext cx="182652" cy="77129"/>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AEAEA"/>
              </a:solidFill>
              <a:effectLst/>
              <a:uLnTx/>
              <a:uFillTx/>
              <a:latin typeface="Arial"/>
              <a:ea typeface="+mn-ea"/>
              <a:cs typeface="+mn-cs"/>
              <a:sym typeface="Arial"/>
            </a:endParaRPr>
          </a:p>
        </p:txBody>
      </p:sp>
      <p:cxnSp>
        <p:nvCxnSpPr>
          <p:cNvPr id="35" name="Straight Arrow Connector 34">
            <a:extLst>
              <a:ext uri="{FF2B5EF4-FFF2-40B4-BE49-F238E27FC236}">
                <a16:creationId xmlns:a16="http://schemas.microsoft.com/office/drawing/2014/main" id="{74102062-350C-4FDB-AFB4-D8920FD2BCFB}"/>
              </a:ext>
            </a:extLst>
          </p:cNvPr>
          <p:cNvCxnSpPr>
            <a:cxnSpLocks/>
          </p:cNvCxnSpPr>
          <p:nvPr/>
        </p:nvCxnSpPr>
        <p:spPr>
          <a:xfrm>
            <a:off x="4809414" y="3402686"/>
            <a:ext cx="271055" cy="0"/>
          </a:xfrm>
          <a:prstGeom prst="straightConnector1">
            <a:avLst/>
          </a:prstGeom>
          <a:ln>
            <a:solidFill>
              <a:srgbClr val="FFFF00"/>
            </a:solidFill>
            <a:prstDash val="dash"/>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6198501C-481A-CCA4-00D7-955D06EA1FD3}"/>
              </a:ext>
            </a:extLst>
          </p:cNvPr>
          <p:cNvSpPr txBox="1"/>
          <p:nvPr/>
        </p:nvSpPr>
        <p:spPr>
          <a:xfrm>
            <a:off x="5040638" y="2439505"/>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Red 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 (Weapons) </a:t>
            </a:r>
          </a:p>
        </p:txBody>
      </p:sp>
      <p:sp>
        <p:nvSpPr>
          <p:cNvPr id="38" name="TextBox 37">
            <a:extLst>
              <a:ext uri="{FF2B5EF4-FFF2-40B4-BE49-F238E27FC236}">
                <a16:creationId xmlns:a16="http://schemas.microsoft.com/office/drawing/2014/main" id="{5AA5812F-8BE8-6134-704B-7147833B2D66}"/>
              </a:ext>
            </a:extLst>
          </p:cNvPr>
          <p:cNvSpPr txBox="1"/>
          <p:nvPr/>
        </p:nvSpPr>
        <p:spPr>
          <a:xfrm>
            <a:off x="5054430" y="2683307"/>
            <a:ext cx="6383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White 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(Medical) </a:t>
            </a:r>
          </a:p>
        </p:txBody>
      </p:sp>
      <p:sp>
        <p:nvSpPr>
          <p:cNvPr id="39" name="TextBox 38">
            <a:extLst>
              <a:ext uri="{FF2B5EF4-FFF2-40B4-BE49-F238E27FC236}">
                <a16:creationId xmlns:a16="http://schemas.microsoft.com/office/drawing/2014/main" id="{49396256-26FE-E70B-7F01-A804C17AFE8A}"/>
              </a:ext>
            </a:extLst>
          </p:cNvPr>
          <p:cNvSpPr txBox="1"/>
          <p:nvPr/>
        </p:nvSpPr>
        <p:spPr>
          <a:xfrm>
            <a:off x="5054430" y="2990513"/>
            <a:ext cx="612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Blue Lane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(Patrolling)</a:t>
            </a:r>
          </a:p>
        </p:txBody>
      </p:sp>
      <p:sp>
        <p:nvSpPr>
          <p:cNvPr id="40" name="TextBox 39">
            <a:extLst>
              <a:ext uri="{FF2B5EF4-FFF2-40B4-BE49-F238E27FC236}">
                <a16:creationId xmlns:a16="http://schemas.microsoft.com/office/drawing/2014/main" id="{6A1E85BC-F304-4804-BD97-11E3B91CE5AF}"/>
              </a:ext>
            </a:extLst>
          </p:cNvPr>
          <p:cNvSpPr txBox="1"/>
          <p:nvPr/>
        </p:nvSpPr>
        <p:spPr>
          <a:xfrm>
            <a:off x="5052340" y="3328972"/>
            <a:ext cx="69923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000000"/>
                </a:solidFill>
                <a:effectLst/>
                <a:uLnTx/>
                <a:uFillTx/>
                <a:latin typeface="Arial"/>
                <a:ea typeface="+mn-ea"/>
                <a:cs typeface="Arial"/>
                <a:sym typeface="Arial"/>
              </a:rPr>
              <a:t>Road March </a:t>
            </a:r>
          </a:p>
        </p:txBody>
      </p:sp>
      <p:cxnSp>
        <p:nvCxnSpPr>
          <p:cNvPr id="7" name="Straight Connector 6">
            <a:extLst>
              <a:ext uri="{FF2B5EF4-FFF2-40B4-BE49-F238E27FC236}">
                <a16:creationId xmlns:a16="http://schemas.microsoft.com/office/drawing/2014/main" id="{9FAE768B-CEDE-4E76-564D-2C1FE4178359}"/>
              </a:ext>
            </a:extLst>
          </p:cNvPr>
          <p:cNvCxnSpPr>
            <a:cxnSpLocks/>
          </p:cNvCxnSpPr>
          <p:nvPr/>
        </p:nvCxnSpPr>
        <p:spPr>
          <a:xfrm flipV="1">
            <a:off x="3136294" y="5406060"/>
            <a:ext cx="3059021" cy="1"/>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B3B76B4-51CB-52B6-99E5-BE1C56DFE32B}"/>
              </a:ext>
            </a:extLst>
          </p:cNvPr>
          <p:cNvSpPr txBox="1"/>
          <p:nvPr/>
        </p:nvSpPr>
        <p:spPr>
          <a:xfrm>
            <a:off x="3206169" y="5393181"/>
            <a:ext cx="2946176"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History: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KU has hosted Ranger Buddy Competition since 1996. This year marks the 29</a:t>
            </a:r>
            <a:r>
              <a:rPr kumimoji="0" lang="en-US" sz="800" b="0" i="0" u="none" strike="noStrike" kern="0" cap="none" spc="0" normalizeH="0" baseline="30000" noProof="0" dirty="0">
                <a:ln>
                  <a:noFill/>
                </a:ln>
                <a:solidFill>
                  <a:srgbClr val="000000"/>
                </a:solidFill>
                <a:effectLst/>
                <a:uLnTx/>
                <a:uFillTx/>
                <a:latin typeface="Arial"/>
                <a:ea typeface="+mn-ea"/>
                <a:cs typeface="Arial"/>
                <a:sym typeface="Arial"/>
              </a:rPr>
              <a:t>th</a:t>
            </a: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 annual competition.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RBC is focused on retention and training of Cadets across Cadet Command through incentivized CAIT slots and nesting with Policy letter 9 training requirements.  </a:t>
            </a:r>
          </a:p>
        </p:txBody>
      </p:sp>
      <p:sp>
        <p:nvSpPr>
          <p:cNvPr id="17" name="TextBox 16">
            <a:extLst>
              <a:ext uri="{FF2B5EF4-FFF2-40B4-BE49-F238E27FC236}">
                <a16:creationId xmlns:a16="http://schemas.microsoft.com/office/drawing/2014/main" id="{C97E6259-E61B-DA79-DF8A-231E873A55D4}"/>
              </a:ext>
            </a:extLst>
          </p:cNvPr>
          <p:cNvSpPr txBox="1"/>
          <p:nvPr/>
        </p:nvSpPr>
        <p:spPr>
          <a:xfrm>
            <a:off x="6736310" y="3139644"/>
            <a:ext cx="2118199" cy="577081"/>
          </a:xfrm>
          <a:prstGeom prst="rect">
            <a:avLst/>
          </a:prstGeom>
          <a:solidFill>
            <a:schemeClr val="accent2"/>
          </a:solidFill>
          <a:ln>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Arial"/>
                <a:sym typeface="Arial"/>
              </a:rPr>
              <a:t>Historical Weather: HI: 60 LO: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Arial"/>
                <a:sym typeface="Arial"/>
              </a:rPr>
              <a:t>        Precipitation: 4%</a:t>
            </a:r>
          </a:p>
        </p:txBody>
      </p:sp>
      <p:pic>
        <p:nvPicPr>
          <p:cNvPr id="11" name="Picture 10">
            <a:extLst>
              <a:ext uri="{FF2B5EF4-FFF2-40B4-BE49-F238E27FC236}">
                <a16:creationId xmlns:a16="http://schemas.microsoft.com/office/drawing/2014/main" id="{A03F7EE3-5E2F-5248-CF98-03CA147BC330}"/>
              </a:ext>
            </a:extLst>
          </p:cNvPr>
          <p:cNvPicPr>
            <a:picLocks noChangeAspect="1"/>
          </p:cNvPicPr>
          <p:nvPr/>
        </p:nvPicPr>
        <p:blipFill>
          <a:blip r:embed="rId4"/>
          <a:stretch>
            <a:fillRect/>
          </a:stretch>
        </p:blipFill>
        <p:spPr>
          <a:xfrm>
            <a:off x="158065" y="4059593"/>
            <a:ext cx="1727888" cy="2100338"/>
          </a:xfrm>
          <a:prstGeom prst="rect">
            <a:avLst/>
          </a:prstGeom>
        </p:spPr>
      </p:pic>
      <p:sp>
        <p:nvSpPr>
          <p:cNvPr id="19" name="TextBox 18">
            <a:extLst>
              <a:ext uri="{FF2B5EF4-FFF2-40B4-BE49-F238E27FC236}">
                <a16:creationId xmlns:a16="http://schemas.microsoft.com/office/drawing/2014/main" id="{1D6D8914-44F5-4649-8DD9-B86CF9D31E12}"/>
              </a:ext>
            </a:extLst>
          </p:cNvPr>
          <p:cNvSpPr txBox="1"/>
          <p:nvPr/>
        </p:nvSpPr>
        <p:spPr>
          <a:xfrm>
            <a:off x="1844361" y="4083741"/>
            <a:ext cx="1375582" cy="861774"/>
          </a:xfrm>
          <a:prstGeom prst="rect">
            <a:avLst/>
          </a:prstGeom>
          <a:noFill/>
        </p:spPr>
        <p:txBody>
          <a:bodyPr wrap="square" lIns="91440" tIns="45720" rIns="91440" bIns="45720" anchor="t">
            <a:spAutoFit/>
          </a:bodyPr>
          <a:lstStyle/>
          <a:p>
            <a:pPr marL="52070" marR="0" lvl="0" indent="-5207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a:cs typeface="Calibri"/>
                <a:sym typeface="Arial"/>
              </a:rPr>
              <a:t>RBC 24-220 Teams</a:t>
            </a:r>
          </a:p>
          <a:p>
            <a:pPr marL="52070" marR="0" lvl="0" indent="-52070" algn="l" defTabSz="4572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a:cs typeface="Calibri"/>
                <a:sym typeface="Arial"/>
              </a:rPr>
              <a:t>39 Total Schools</a:t>
            </a:r>
          </a:p>
          <a:p>
            <a:pPr marL="52070" marR="0" lvl="0" indent="-52070" algn="l" defTabSz="4572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a:cs typeface="Calibri"/>
                <a:sym typeface="Arial"/>
              </a:rPr>
              <a:t>33 Schools registering 5+ Teams.</a:t>
            </a:r>
          </a:p>
          <a:p>
            <a:pPr marL="52070" marR="0" lvl="0" indent="-52070" algn="l" defTabSz="4572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a:cs typeface="Calibri"/>
                <a:sym typeface="Arial"/>
              </a:rPr>
              <a:t>RBC 25-250+ Teams </a:t>
            </a:r>
          </a:p>
        </p:txBody>
      </p:sp>
      <p:pic>
        <p:nvPicPr>
          <p:cNvPr id="2" name="Picture 1" descr="A screenshot of a computer screen&#10;&#10;Description automatically generated">
            <a:extLst>
              <a:ext uri="{FF2B5EF4-FFF2-40B4-BE49-F238E27FC236}">
                <a16:creationId xmlns:a16="http://schemas.microsoft.com/office/drawing/2014/main" id="{00DE9927-C335-91CC-1E00-EC15C52F33A1}"/>
              </a:ext>
            </a:extLst>
          </p:cNvPr>
          <p:cNvPicPr>
            <a:picLocks noChangeAspect="1"/>
          </p:cNvPicPr>
          <p:nvPr/>
        </p:nvPicPr>
        <p:blipFill>
          <a:blip r:embed="rId5"/>
          <a:stretch>
            <a:fillRect/>
          </a:stretch>
        </p:blipFill>
        <p:spPr>
          <a:xfrm>
            <a:off x="6190531" y="3736046"/>
            <a:ext cx="2326976" cy="2606436"/>
          </a:xfrm>
          <a:prstGeom prst="rect">
            <a:avLst/>
          </a:prstGeom>
        </p:spPr>
      </p:pic>
    </p:spTree>
    <p:extLst>
      <p:ext uri="{BB962C8B-B14F-4D97-AF65-F5344CB8AC3E}">
        <p14:creationId xmlns:p14="http://schemas.microsoft.com/office/powerpoint/2010/main" val="3495263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3B1B-9A72-43B1-800B-9956DAE20404}"/>
              </a:ext>
            </a:extLst>
          </p:cNvPr>
          <p:cNvSpPr>
            <a:spLocks noGrp="1"/>
          </p:cNvSpPr>
          <p:nvPr>
            <p:ph type="title"/>
          </p:nvPr>
        </p:nvSpPr>
        <p:spPr/>
        <p:txBody>
          <a:bodyPr/>
          <a:lstStyle/>
          <a:p>
            <a:r>
              <a:rPr lang="en-US" sz="2800" dirty="0"/>
              <a:t>Phase III Awards Ceremony</a:t>
            </a:r>
          </a:p>
        </p:txBody>
      </p:sp>
      <p:sp>
        <p:nvSpPr>
          <p:cNvPr id="9" name="TextBox 8">
            <a:extLst>
              <a:ext uri="{FF2B5EF4-FFF2-40B4-BE49-F238E27FC236}">
                <a16:creationId xmlns:a16="http://schemas.microsoft.com/office/drawing/2014/main" id="{EC24661D-CD8A-4E91-9836-AA9105B7B29C}"/>
              </a:ext>
            </a:extLst>
          </p:cNvPr>
          <p:cNvSpPr txBox="1"/>
          <p:nvPr/>
        </p:nvSpPr>
        <p:spPr>
          <a:xfrm>
            <a:off x="4531953" y="4967241"/>
            <a:ext cx="2295821" cy="1877437"/>
          </a:xfrm>
          <a:prstGeom prst="rect">
            <a:avLst/>
          </a:prstGeom>
          <a:noFill/>
        </p:spPr>
        <p:txBody>
          <a:bodyPr wrap="none" rtlCol="0">
            <a:spAutoFit/>
          </a:bodyPr>
          <a:lstStyle/>
          <a:p>
            <a:r>
              <a:rPr lang="en-US" dirty="0"/>
              <a:t>Materials Needed:</a:t>
            </a:r>
          </a:p>
          <a:p>
            <a:r>
              <a:rPr lang="en-US" sz="1100" dirty="0"/>
              <a:t>2x Gators/ vans (medical support)</a:t>
            </a:r>
          </a:p>
          <a:p>
            <a:r>
              <a:rPr lang="en-US" sz="1100" dirty="0"/>
              <a:t>6x Handheld Radios</a:t>
            </a:r>
          </a:p>
          <a:p>
            <a:r>
              <a:rPr lang="en-US" sz="1100" dirty="0"/>
              <a:t>10x Water cans</a:t>
            </a:r>
          </a:p>
          <a:p>
            <a:r>
              <a:rPr lang="en-US" sz="1100" dirty="0"/>
              <a:t>3x fuel cans (gator)</a:t>
            </a:r>
          </a:p>
          <a:p>
            <a:endParaRPr lang="en-US" sz="1100" dirty="0"/>
          </a:p>
          <a:p>
            <a:endParaRPr lang="en-US" sz="1100" dirty="0"/>
          </a:p>
          <a:p>
            <a:r>
              <a:rPr lang="en-US" sz="1100" dirty="0"/>
              <a:t>Distance: 5K</a:t>
            </a:r>
          </a:p>
          <a:p>
            <a:r>
              <a:rPr lang="en-US" sz="1100" dirty="0"/>
              <a:t>Time Standard: 30 MIN</a:t>
            </a:r>
          </a:p>
          <a:p>
            <a:endParaRPr lang="en-US" dirty="0"/>
          </a:p>
        </p:txBody>
      </p:sp>
      <p:sp>
        <p:nvSpPr>
          <p:cNvPr id="14" name="Rectangle 13">
            <a:extLst>
              <a:ext uri="{FF2B5EF4-FFF2-40B4-BE49-F238E27FC236}">
                <a16:creationId xmlns:a16="http://schemas.microsoft.com/office/drawing/2014/main" id="{363EE36A-9EF7-4829-B464-787F6E9FD61A}"/>
              </a:ext>
            </a:extLst>
          </p:cNvPr>
          <p:cNvSpPr/>
          <p:nvPr/>
        </p:nvSpPr>
        <p:spPr>
          <a:xfrm>
            <a:off x="0" y="4633690"/>
            <a:ext cx="9144001" cy="21905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38506849-550A-4FFF-A652-715612DFFFF8}"/>
              </a:ext>
            </a:extLst>
          </p:cNvPr>
          <p:cNvCxnSpPr>
            <a:cxnSpLocks/>
          </p:cNvCxnSpPr>
          <p:nvPr/>
        </p:nvCxnSpPr>
        <p:spPr>
          <a:xfrm>
            <a:off x="4261354" y="4642866"/>
            <a:ext cx="0" cy="2201812"/>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07177574-6A1C-6BD5-AC1B-018AEF2EBBF7}"/>
              </a:ext>
            </a:extLst>
          </p:cNvPr>
          <p:cNvPicPr>
            <a:picLocks noChangeAspect="1"/>
          </p:cNvPicPr>
          <p:nvPr/>
        </p:nvPicPr>
        <p:blipFill>
          <a:blip r:embed="rId2"/>
          <a:stretch>
            <a:fillRect/>
          </a:stretch>
        </p:blipFill>
        <p:spPr>
          <a:xfrm>
            <a:off x="5255312" y="1399717"/>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2A10D7EE-F0BC-6CE1-4E16-F86E79C130DF}"/>
              </a:ext>
            </a:extLst>
          </p:cNvPr>
          <p:cNvSpPr/>
          <p:nvPr/>
        </p:nvSpPr>
        <p:spPr>
          <a:xfrm rot="19771357">
            <a:off x="6622176" y="3130397"/>
            <a:ext cx="1499350" cy="5516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D6D993-A0EE-01F3-874B-1E30571EE082}"/>
              </a:ext>
            </a:extLst>
          </p:cNvPr>
          <p:cNvSpPr/>
          <p:nvPr/>
        </p:nvSpPr>
        <p:spPr>
          <a:xfrm rot="19635627">
            <a:off x="6844166" y="2956750"/>
            <a:ext cx="555171" cy="223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BA0A07-9FE5-3A7B-B417-750825F5622E}"/>
              </a:ext>
            </a:extLst>
          </p:cNvPr>
          <p:cNvSpPr txBox="1"/>
          <p:nvPr/>
        </p:nvSpPr>
        <p:spPr>
          <a:xfrm rot="19742300">
            <a:off x="7062712" y="2598891"/>
            <a:ext cx="992579" cy="230832"/>
          </a:xfrm>
          <a:prstGeom prst="rect">
            <a:avLst/>
          </a:prstGeom>
          <a:solidFill>
            <a:schemeClr val="accent2"/>
          </a:solidFill>
          <a:ln>
            <a:solidFill>
              <a:schemeClr val="tx1"/>
            </a:solidFill>
          </a:ln>
        </p:spPr>
        <p:txBody>
          <a:bodyPr wrap="none" rtlCol="0">
            <a:spAutoFit/>
          </a:bodyPr>
          <a:lstStyle/>
          <a:p>
            <a:r>
              <a:rPr lang="en-US" sz="900" dirty="0"/>
              <a:t>Awards Podium</a:t>
            </a:r>
          </a:p>
        </p:txBody>
      </p:sp>
      <p:sp>
        <p:nvSpPr>
          <p:cNvPr id="10" name="TextBox 9">
            <a:extLst>
              <a:ext uri="{FF2B5EF4-FFF2-40B4-BE49-F238E27FC236}">
                <a16:creationId xmlns:a16="http://schemas.microsoft.com/office/drawing/2014/main" id="{B795219B-93A6-D4A3-528F-441247BB63AF}"/>
              </a:ext>
            </a:extLst>
          </p:cNvPr>
          <p:cNvSpPr txBox="1"/>
          <p:nvPr/>
        </p:nvSpPr>
        <p:spPr>
          <a:xfrm rot="19742300">
            <a:off x="6894749" y="3267116"/>
            <a:ext cx="761747" cy="230832"/>
          </a:xfrm>
          <a:prstGeom prst="rect">
            <a:avLst/>
          </a:prstGeom>
          <a:solidFill>
            <a:schemeClr val="accent2"/>
          </a:solidFill>
          <a:ln>
            <a:solidFill>
              <a:schemeClr val="tx1"/>
            </a:solidFill>
          </a:ln>
        </p:spPr>
        <p:txBody>
          <a:bodyPr wrap="none" rtlCol="0">
            <a:spAutoFit/>
          </a:bodyPr>
          <a:lstStyle/>
          <a:p>
            <a:r>
              <a:rPr lang="en-US" sz="900" dirty="0"/>
              <a:t>Formations</a:t>
            </a:r>
          </a:p>
        </p:txBody>
      </p:sp>
      <p:sp>
        <p:nvSpPr>
          <p:cNvPr id="11" name="TextBox 10">
            <a:extLst>
              <a:ext uri="{FF2B5EF4-FFF2-40B4-BE49-F238E27FC236}">
                <a16:creationId xmlns:a16="http://schemas.microsoft.com/office/drawing/2014/main" id="{B00DFF5D-5C68-8737-0E06-BDA8C41B19E6}"/>
              </a:ext>
            </a:extLst>
          </p:cNvPr>
          <p:cNvSpPr txBox="1"/>
          <p:nvPr/>
        </p:nvSpPr>
        <p:spPr>
          <a:xfrm>
            <a:off x="60868" y="1399717"/>
            <a:ext cx="4985565" cy="1200329"/>
          </a:xfrm>
          <a:prstGeom prst="rect">
            <a:avLst/>
          </a:prstGeom>
          <a:noFill/>
        </p:spPr>
        <p:txBody>
          <a:bodyPr wrap="square" rtlCol="0">
            <a:spAutoFit/>
          </a:bodyPr>
          <a:lstStyle/>
          <a:p>
            <a:r>
              <a:rPr lang="en-US" sz="900" b="1" dirty="0"/>
              <a:t>Awards Concept- </a:t>
            </a:r>
            <a:r>
              <a:rPr lang="en-US" sz="900" dirty="0"/>
              <a:t>Upon completion of the final lane, Cadets consolidate near the red and blue lanes. NLT 1800 Cadets receive brief from Blackhawk 6 and are recognized on the podium. </a:t>
            </a:r>
          </a:p>
          <a:p>
            <a:endParaRPr lang="en-US" sz="900" dirty="0"/>
          </a:p>
          <a:p>
            <a:r>
              <a:rPr lang="en-US" sz="900" dirty="0"/>
              <a:t>Awards- 	1</a:t>
            </a:r>
            <a:r>
              <a:rPr lang="en-US" sz="900" baseline="30000" dirty="0"/>
              <a:t>st</a:t>
            </a:r>
            <a:r>
              <a:rPr lang="en-US" sz="900" dirty="0"/>
              <a:t> Place – Male, Female, and Co-ed teams</a:t>
            </a:r>
          </a:p>
          <a:p>
            <a:r>
              <a:rPr lang="en-US" sz="900" dirty="0"/>
              <a:t>	2</a:t>
            </a:r>
            <a:r>
              <a:rPr lang="en-US" sz="900" baseline="30000" dirty="0"/>
              <a:t>nd</a:t>
            </a:r>
            <a:r>
              <a:rPr lang="en-US" sz="900" dirty="0"/>
              <a:t> Place – Male, Female, and Co-ed teams</a:t>
            </a:r>
          </a:p>
          <a:p>
            <a:r>
              <a:rPr lang="en-US" sz="900" dirty="0"/>
              <a:t>	3</a:t>
            </a:r>
            <a:r>
              <a:rPr lang="en-US" sz="900" baseline="30000" dirty="0"/>
              <a:t>rd</a:t>
            </a:r>
            <a:r>
              <a:rPr lang="en-US" sz="900" dirty="0"/>
              <a:t> Place- Male, Female, and Co-ed teams</a:t>
            </a:r>
          </a:p>
          <a:p>
            <a:r>
              <a:rPr lang="en-US" sz="900" dirty="0"/>
              <a:t>	Best Battalion- school having the top scores of all eligible competitors</a:t>
            </a:r>
          </a:p>
          <a:p>
            <a:r>
              <a:rPr lang="en-US" sz="900" dirty="0"/>
              <a:t>		</a:t>
            </a:r>
          </a:p>
        </p:txBody>
      </p:sp>
      <p:sp>
        <p:nvSpPr>
          <p:cNvPr id="12" name="TextBox 11">
            <a:extLst>
              <a:ext uri="{FF2B5EF4-FFF2-40B4-BE49-F238E27FC236}">
                <a16:creationId xmlns:a16="http://schemas.microsoft.com/office/drawing/2014/main" id="{D7C9DD9F-46C4-4A1E-BB0D-9B757F339C31}"/>
              </a:ext>
            </a:extLst>
          </p:cNvPr>
          <p:cNvSpPr txBox="1"/>
          <p:nvPr/>
        </p:nvSpPr>
        <p:spPr>
          <a:xfrm>
            <a:off x="174853" y="4642866"/>
            <a:ext cx="3442652" cy="1477328"/>
          </a:xfrm>
          <a:prstGeom prst="rect">
            <a:avLst/>
          </a:prstGeom>
          <a:noFill/>
        </p:spPr>
        <p:txBody>
          <a:bodyPr wrap="square" rtlCol="0">
            <a:spAutoFit/>
          </a:bodyPr>
          <a:lstStyle/>
          <a:p>
            <a:r>
              <a:rPr lang="en-US" sz="900" b="1" dirty="0"/>
              <a:t>Sustainment: </a:t>
            </a:r>
          </a:p>
          <a:p>
            <a:r>
              <a:rPr lang="en-US" sz="900" dirty="0"/>
              <a:t>Classes of Supply: </a:t>
            </a:r>
          </a:p>
          <a:p>
            <a:pPr>
              <a:tabLst>
                <a:tab pos="228600" algn="l"/>
              </a:tabLst>
            </a:pPr>
            <a:r>
              <a:rPr lang="en-US" sz="900" dirty="0"/>
              <a:t>	IV: Podium </a:t>
            </a:r>
          </a:p>
          <a:p>
            <a:pPr>
              <a:tabLst>
                <a:tab pos="230188" algn="l"/>
              </a:tabLst>
            </a:pPr>
            <a:r>
              <a:rPr lang="en-US" sz="900" dirty="0"/>
              <a:t>	VI: 18 Plagues (1</a:t>
            </a:r>
            <a:r>
              <a:rPr lang="en-US" sz="900" baseline="30000" dirty="0"/>
              <a:t>st</a:t>
            </a:r>
            <a:r>
              <a:rPr lang="en-US" sz="900" dirty="0"/>
              <a:t>, 2</a:t>
            </a:r>
            <a:r>
              <a:rPr lang="en-US" sz="900" baseline="30000" dirty="0"/>
              <a:t>nd</a:t>
            </a:r>
            <a:r>
              <a:rPr lang="en-US" sz="900" dirty="0"/>
              <a:t>, 3</a:t>
            </a:r>
            <a:r>
              <a:rPr lang="en-US" sz="900" baseline="30000" dirty="0"/>
              <a:t>rd</a:t>
            </a:r>
            <a:r>
              <a:rPr lang="en-US" sz="900" dirty="0"/>
              <a:t> for each category), 10x streamers (1</a:t>
            </a:r>
            <a:r>
              <a:rPr lang="en-US" sz="900" baseline="30000" dirty="0"/>
              <a:t>st</a:t>
            </a:r>
            <a:r>
              <a:rPr lang="en-US" sz="900" dirty="0"/>
              <a:t> , 2</a:t>
            </a:r>
            <a:r>
              <a:rPr lang="en-US" sz="900" baseline="30000" dirty="0"/>
              <a:t>nd</a:t>
            </a:r>
            <a:r>
              <a:rPr lang="en-US" sz="900" dirty="0"/>
              <a:t>, 3</a:t>
            </a:r>
            <a:r>
              <a:rPr lang="en-US" sz="900" baseline="30000" dirty="0"/>
              <a:t>rd</a:t>
            </a:r>
            <a:r>
              <a:rPr lang="en-US" sz="900" dirty="0"/>
              <a:t>, and best bn), 1 x trophy (best bn)</a:t>
            </a:r>
          </a:p>
          <a:p>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endParaRPr lang="en-US" sz="900" dirty="0"/>
          </a:p>
          <a:p>
            <a:endParaRPr lang="en-US" sz="900" dirty="0"/>
          </a:p>
        </p:txBody>
      </p:sp>
      <p:sp>
        <p:nvSpPr>
          <p:cNvPr id="22" name="TextBox 21">
            <a:extLst>
              <a:ext uri="{FF2B5EF4-FFF2-40B4-BE49-F238E27FC236}">
                <a16:creationId xmlns:a16="http://schemas.microsoft.com/office/drawing/2014/main" id="{2E8AA165-035C-4B7D-8BEF-AB0CC5986FE2}"/>
              </a:ext>
            </a:extLst>
          </p:cNvPr>
          <p:cNvSpPr txBox="1"/>
          <p:nvPr/>
        </p:nvSpPr>
        <p:spPr>
          <a:xfrm>
            <a:off x="4385968" y="4684126"/>
            <a:ext cx="2067000" cy="784830"/>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LTC Taetzsch (KU)</a:t>
            </a:r>
          </a:p>
          <a:p>
            <a:pPr marL="171450" indent="-171450">
              <a:buFont typeface="Arial" panose="020B0604020202020204" pitchFamily="34" charset="0"/>
              <a:buChar char="•"/>
            </a:pPr>
            <a:r>
              <a:rPr lang="en-US" sz="900" dirty="0"/>
              <a:t>VIP- COL Cruz (Pending)</a:t>
            </a:r>
          </a:p>
        </p:txBody>
      </p:sp>
    </p:spTree>
    <p:extLst>
      <p:ext uri="{BB962C8B-B14F-4D97-AF65-F5344CB8AC3E}">
        <p14:creationId xmlns:p14="http://schemas.microsoft.com/office/powerpoint/2010/main" val="3828479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6B1F-CF7E-7034-1F58-F2D46FB3C743}"/>
              </a:ext>
            </a:extLst>
          </p:cNvPr>
          <p:cNvSpPr>
            <a:spLocks noGrp="1"/>
          </p:cNvSpPr>
          <p:nvPr>
            <p:ph type="title"/>
          </p:nvPr>
        </p:nvSpPr>
        <p:spPr/>
        <p:txBody>
          <a:bodyPr/>
          <a:lstStyle/>
          <a:p>
            <a:r>
              <a:rPr lang="en-US" sz="2400" dirty="0"/>
              <a:t>Concept of Sustainment</a:t>
            </a:r>
          </a:p>
        </p:txBody>
      </p:sp>
      <p:sp>
        <p:nvSpPr>
          <p:cNvPr id="7" name="TextBox 6">
            <a:extLst>
              <a:ext uri="{FF2B5EF4-FFF2-40B4-BE49-F238E27FC236}">
                <a16:creationId xmlns:a16="http://schemas.microsoft.com/office/drawing/2014/main" id="{0F79DF85-EB25-B034-BA5F-3FBC58E94CE5}"/>
              </a:ext>
            </a:extLst>
          </p:cNvPr>
          <p:cNvSpPr txBox="1"/>
          <p:nvPr/>
        </p:nvSpPr>
        <p:spPr>
          <a:xfrm>
            <a:off x="136261" y="1171988"/>
            <a:ext cx="1109599" cy="400110"/>
          </a:xfrm>
          <a:prstGeom prst="rect">
            <a:avLst/>
          </a:prstGeom>
          <a:noFill/>
        </p:spPr>
        <p:txBody>
          <a:bodyPr wrap="none" rtlCol="0">
            <a:spAutoFit/>
          </a:bodyPr>
          <a:lstStyle/>
          <a:p>
            <a:r>
              <a:rPr lang="en-US" sz="2000" dirty="0"/>
              <a:t>Class I: </a:t>
            </a:r>
          </a:p>
        </p:txBody>
      </p:sp>
      <p:sp>
        <p:nvSpPr>
          <p:cNvPr id="8" name="TextBox 7">
            <a:extLst>
              <a:ext uri="{FF2B5EF4-FFF2-40B4-BE49-F238E27FC236}">
                <a16:creationId xmlns:a16="http://schemas.microsoft.com/office/drawing/2014/main" id="{450A30DC-42A8-78F7-CC18-836169FD373D}"/>
              </a:ext>
            </a:extLst>
          </p:cNvPr>
          <p:cNvSpPr txBox="1"/>
          <p:nvPr/>
        </p:nvSpPr>
        <p:spPr>
          <a:xfrm>
            <a:off x="136262" y="3814191"/>
            <a:ext cx="1281120" cy="400110"/>
          </a:xfrm>
          <a:prstGeom prst="rect">
            <a:avLst/>
          </a:prstGeom>
          <a:noFill/>
        </p:spPr>
        <p:txBody>
          <a:bodyPr wrap="none" rtlCol="0">
            <a:spAutoFit/>
          </a:bodyPr>
          <a:lstStyle/>
          <a:p>
            <a:r>
              <a:rPr lang="en-US" sz="2000" dirty="0"/>
              <a:t>Class IV: </a:t>
            </a:r>
          </a:p>
        </p:txBody>
      </p:sp>
      <p:cxnSp>
        <p:nvCxnSpPr>
          <p:cNvPr id="10" name="Straight Connector 9">
            <a:extLst>
              <a:ext uri="{FF2B5EF4-FFF2-40B4-BE49-F238E27FC236}">
                <a16:creationId xmlns:a16="http://schemas.microsoft.com/office/drawing/2014/main" id="{BF497F45-1247-1BC6-C7ED-F54FA3AFD933}"/>
              </a:ext>
            </a:extLst>
          </p:cNvPr>
          <p:cNvCxnSpPr>
            <a:stCxn id="2" idx="2"/>
          </p:cNvCxnSpPr>
          <p:nvPr/>
        </p:nvCxnSpPr>
        <p:spPr>
          <a:xfrm>
            <a:off x="4572000" y="1600075"/>
            <a:ext cx="0" cy="4607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53D81D5-9744-59A8-52B5-4805A5FE3E47}"/>
              </a:ext>
            </a:extLst>
          </p:cNvPr>
          <p:cNvCxnSpPr>
            <a:cxnSpLocks/>
          </p:cNvCxnSpPr>
          <p:nvPr/>
        </p:nvCxnSpPr>
        <p:spPr>
          <a:xfrm flipH="1">
            <a:off x="136261" y="3789602"/>
            <a:ext cx="4435739"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5" name="Table 14">
            <a:extLst>
              <a:ext uri="{FF2B5EF4-FFF2-40B4-BE49-F238E27FC236}">
                <a16:creationId xmlns:a16="http://schemas.microsoft.com/office/drawing/2014/main" id="{9F9C37B9-2E7E-5A23-2141-87DCB36F7B01}"/>
              </a:ext>
            </a:extLst>
          </p:cNvPr>
          <p:cNvGraphicFramePr>
            <a:graphicFrameLocks noGrp="1"/>
          </p:cNvGraphicFramePr>
          <p:nvPr>
            <p:extLst>
              <p:ext uri="{D42A27DB-BD31-4B8C-83A1-F6EECF244321}">
                <p14:modId xmlns:p14="http://schemas.microsoft.com/office/powerpoint/2010/main" val="2679602624"/>
              </p:ext>
            </p:extLst>
          </p:nvPr>
        </p:nvGraphicFramePr>
        <p:xfrm>
          <a:off x="267147" y="4225058"/>
          <a:ext cx="4173967" cy="2057407"/>
        </p:xfrm>
        <a:graphic>
          <a:graphicData uri="http://schemas.openxmlformats.org/drawingml/2006/table">
            <a:tbl>
              <a:tblPr firstRow="1" bandRow="1">
                <a:tableStyleId>{EB784827-835A-4A24-AB87-EFEAD0AD3E6D}</a:tableStyleId>
              </a:tblPr>
              <a:tblGrid>
                <a:gridCol w="637690">
                  <a:extLst>
                    <a:ext uri="{9D8B030D-6E8A-4147-A177-3AD203B41FA5}">
                      <a16:colId xmlns:a16="http://schemas.microsoft.com/office/drawing/2014/main" val="168994823"/>
                    </a:ext>
                  </a:extLst>
                </a:gridCol>
                <a:gridCol w="1343555">
                  <a:extLst>
                    <a:ext uri="{9D8B030D-6E8A-4147-A177-3AD203B41FA5}">
                      <a16:colId xmlns:a16="http://schemas.microsoft.com/office/drawing/2014/main" val="1339279568"/>
                    </a:ext>
                  </a:extLst>
                </a:gridCol>
                <a:gridCol w="1490619">
                  <a:extLst>
                    <a:ext uri="{9D8B030D-6E8A-4147-A177-3AD203B41FA5}">
                      <a16:colId xmlns:a16="http://schemas.microsoft.com/office/drawing/2014/main" val="3362527556"/>
                    </a:ext>
                  </a:extLst>
                </a:gridCol>
                <a:gridCol w="702103">
                  <a:extLst>
                    <a:ext uri="{9D8B030D-6E8A-4147-A177-3AD203B41FA5}">
                      <a16:colId xmlns:a16="http://schemas.microsoft.com/office/drawing/2014/main" val="3241545456"/>
                    </a:ext>
                  </a:extLst>
                </a:gridCol>
              </a:tblGrid>
              <a:tr h="297419">
                <a:tc>
                  <a:txBody>
                    <a:bodyPr/>
                    <a:lstStyle/>
                    <a:p>
                      <a:r>
                        <a:rPr lang="en-US" sz="1000" dirty="0"/>
                        <a:t>Lane </a:t>
                      </a:r>
                    </a:p>
                  </a:txBody>
                  <a:tcPr/>
                </a:tc>
                <a:tc>
                  <a:txBody>
                    <a:bodyPr/>
                    <a:lstStyle/>
                    <a:p>
                      <a:r>
                        <a:rPr lang="en-US" sz="1000" dirty="0"/>
                        <a:t>Material</a:t>
                      </a:r>
                    </a:p>
                  </a:txBody>
                  <a:tcPr/>
                </a:tc>
                <a:tc>
                  <a:txBody>
                    <a:bodyPr/>
                    <a:lstStyle/>
                    <a:p>
                      <a:r>
                        <a:rPr lang="en-US" sz="1000" dirty="0"/>
                        <a:t>Justification</a:t>
                      </a:r>
                    </a:p>
                  </a:txBody>
                  <a:tcPr/>
                </a:tc>
                <a:tc>
                  <a:txBody>
                    <a:bodyPr/>
                    <a:lstStyle/>
                    <a:p>
                      <a:r>
                        <a:rPr lang="en-US" sz="1000" dirty="0"/>
                        <a:t>Cost</a:t>
                      </a:r>
                    </a:p>
                  </a:txBody>
                  <a:tcPr/>
                </a:tc>
                <a:extLst>
                  <a:ext uri="{0D108BD9-81ED-4DB2-BD59-A6C34878D82A}">
                    <a16:rowId xmlns:a16="http://schemas.microsoft.com/office/drawing/2014/main" val="1098285333"/>
                  </a:ext>
                </a:extLst>
              </a:tr>
              <a:tr h="372670">
                <a:tc>
                  <a:txBody>
                    <a:bodyPr/>
                    <a:lstStyle/>
                    <a:p>
                      <a:r>
                        <a:rPr lang="en-US" sz="1000" dirty="0"/>
                        <a:t>Blue  </a:t>
                      </a:r>
                    </a:p>
                  </a:txBody>
                  <a:tcPr/>
                </a:tc>
                <a:tc>
                  <a:txBody>
                    <a:bodyPr/>
                    <a:lstStyle/>
                    <a:p>
                      <a:r>
                        <a:rPr lang="en-US" sz="1000" dirty="0"/>
                        <a:t>4x8 Plywood</a:t>
                      </a:r>
                    </a:p>
                  </a:txBody>
                  <a:tcPr/>
                </a:tc>
                <a:tc>
                  <a:txBody>
                    <a:bodyPr/>
                    <a:lstStyle/>
                    <a:p>
                      <a:r>
                        <a:rPr lang="en-US" sz="1000" dirty="0"/>
                        <a:t>Low Wall (X3)</a:t>
                      </a:r>
                    </a:p>
                  </a:txBody>
                  <a:tcPr/>
                </a:tc>
                <a:tc>
                  <a:txBody>
                    <a:bodyPr/>
                    <a:lstStyle/>
                    <a:p>
                      <a:endParaRPr lang="en-US" sz="1000" dirty="0"/>
                    </a:p>
                  </a:txBody>
                  <a:tcPr/>
                </a:tc>
                <a:extLst>
                  <a:ext uri="{0D108BD9-81ED-4DB2-BD59-A6C34878D82A}">
                    <a16:rowId xmlns:a16="http://schemas.microsoft.com/office/drawing/2014/main" val="2755133002"/>
                  </a:ext>
                </a:extLst>
              </a:tr>
              <a:tr h="297419">
                <a:tc>
                  <a:txBody>
                    <a:bodyPr/>
                    <a:lstStyle/>
                    <a:p>
                      <a:r>
                        <a:rPr lang="en-US" sz="1000" dirty="0"/>
                        <a:t>White</a:t>
                      </a:r>
                    </a:p>
                  </a:txBody>
                  <a:tcPr/>
                </a:tc>
                <a:tc>
                  <a:txBody>
                    <a:bodyPr/>
                    <a:lstStyle/>
                    <a:p>
                      <a:r>
                        <a:rPr lang="en-US" sz="1000" dirty="0"/>
                        <a:t>4x8 Plywood</a:t>
                      </a:r>
                    </a:p>
                  </a:txBody>
                  <a:tcPr/>
                </a:tc>
                <a:tc>
                  <a:txBody>
                    <a:bodyPr/>
                    <a:lstStyle/>
                    <a:p>
                      <a:r>
                        <a:rPr lang="en-US" sz="1000" dirty="0"/>
                        <a:t>Low wall (X3)</a:t>
                      </a:r>
                    </a:p>
                  </a:txBody>
                  <a:tcPr/>
                </a:tc>
                <a:tc>
                  <a:txBody>
                    <a:bodyPr/>
                    <a:lstStyle/>
                    <a:p>
                      <a:endParaRPr lang="en-US" sz="1000" dirty="0"/>
                    </a:p>
                  </a:txBody>
                  <a:tcPr/>
                </a:tc>
                <a:extLst>
                  <a:ext uri="{0D108BD9-81ED-4DB2-BD59-A6C34878D82A}">
                    <a16:rowId xmlns:a16="http://schemas.microsoft.com/office/drawing/2014/main" val="3237240262"/>
                  </a:ext>
                </a:extLst>
              </a:tr>
              <a:tr h="297419">
                <a:tc>
                  <a:txBody>
                    <a:bodyPr/>
                    <a:lstStyle/>
                    <a:p>
                      <a:r>
                        <a:rPr lang="en-US" sz="1000" dirty="0"/>
                        <a:t>Red</a:t>
                      </a:r>
                    </a:p>
                  </a:txBody>
                  <a:tcPr/>
                </a:tc>
                <a:tc>
                  <a:txBody>
                    <a:bodyPr/>
                    <a:lstStyle/>
                    <a:p>
                      <a:r>
                        <a:rPr lang="en-US" sz="1000" dirty="0"/>
                        <a:t>4x 8 Plywood</a:t>
                      </a:r>
                    </a:p>
                  </a:txBody>
                  <a:tcPr/>
                </a:tc>
                <a:tc>
                  <a:txBody>
                    <a:bodyPr/>
                    <a:lstStyle/>
                    <a:p>
                      <a:r>
                        <a:rPr lang="en-US" sz="1000" dirty="0"/>
                        <a:t>Low wall x6, window wall (x3) </a:t>
                      </a:r>
                    </a:p>
                  </a:txBody>
                  <a:tcPr/>
                </a:tc>
                <a:tc>
                  <a:txBody>
                    <a:bodyPr/>
                    <a:lstStyle/>
                    <a:p>
                      <a:endParaRPr lang="en-US" sz="1000" dirty="0"/>
                    </a:p>
                  </a:txBody>
                  <a:tcPr/>
                </a:tc>
                <a:extLst>
                  <a:ext uri="{0D108BD9-81ED-4DB2-BD59-A6C34878D82A}">
                    <a16:rowId xmlns:a16="http://schemas.microsoft.com/office/drawing/2014/main" val="2933047593"/>
                  </a:ext>
                </a:extLst>
              </a:tr>
              <a:tr h="297419">
                <a:tc>
                  <a:txBody>
                    <a:bodyPr/>
                    <a:lstStyle/>
                    <a:p>
                      <a:r>
                        <a:rPr lang="en-US" sz="1000" dirty="0"/>
                        <a:t>Awards</a:t>
                      </a:r>
                    </a:p>
                  </a:txBody>
                  <a:tcPr/>
                </a:tc>
                <a:tc>
                  <a:txBody>
                    <a:bodyPr/>
                    <a:lstStyle/>
                    <a:p>
                      <a:r>
                        <a:rPr lang="en-US" sz="1000" dirty="0"/>
                        <a:t>4x 8 Podium</a:t>
                      </a:r>
                    </a:p>
                  </a:txBody>
                  <a:tcPr/>
                </a:tc>
                <a:tc>
                  <a:txBody>
                    <a:bodyPr/>
                    <a:lstStyle/>
                    <a:p>
                      <a:r>
                        <a:rPr lang="en-US" sz="1000" dirty="0"/>
                        <a:t>Podium</a:t>
                      </a:r>
                    </a:p>
                  </a:txBody>
                  <a:tcPr/>
                </a:tc>
                <a:tc>
                  <a:txBody>
                    <a:bodyPr/>
                    <a:lstStyle/>
                    <a:p>
                      <a:endParaRPr lang="en-US" sz="1000" dirty="0"/>
                    </a:p>
                  </a:txBody>
                  <a:tcPr/>
                </a:tc>
                <a:extLst>
                  <a:ext uri="{0D108BD9-81ED-4DB2-BD59-A6C34878D82A}">
                    <a16:rowId xmlns:a16="http://schemas.microsoft.com/office/drawing/2014/main" val="1273291430"/>
                  </a:ext>
                </a:extLst>
              </a:tr>
              <a:tr h="297419">
                <a:tc>
                  <a:txBody>
                    <a:bodyPr/>
                    <a:lstStyle/>
                    <a:p>
                      <a:r>
                        <a:rPr lang="en-US" sz="1000" dirty="0"/>
                        <a:t>All </a:t>
                      </a:r>
                    </a:p>
                  </a:txBody>
                  <a:tcPr/>
                </a:tc>
                <a:tc>
                  <a:txBody>
                    <a:bodyPr/>
                    <a:lstStyle/>
                    <a:p>
                      <a:r>
                        <a:rPr lang="en-US" sz="1000" dirty="0"/>
                        <a:t>Sandbags</a:t>
                      </a:r>
                    </a:p>
                  </a:txBody>
                  <a:tcPr/>
                </a:tc>
                <a:tc>
                  <a:txBody>
                    <a:bodyPr/>
                    <a:lstStyle/>
                    <a:p>
                      <a:r>
                        <a:rPr lang="en-US" sz="1000" dirty="0"/>
                        <a:t>Sandbags for lanes (40)</a:t>
                      </a:r>
                    </a:p>
                  </a:txBody>
                  <a:tcPr/>
                </a:tc>
                <a:tc>
                  <a:txBody>
                    <a:bodyPr/>
                    <a:lstStyle/>
                    <a:p>
                      <a:endParaRPr lang="en-US" sz="1000" dirty="0"/>
                    </a:p>
                  </a:txBody>
                  <a:tcPr/>
                </a:tc>
                <a:extLst>
                  <a:ext uri="{0D108BD9-81ED-4DB2-BD59-A6C34878D82A}">
                    <a16:rowId xmlns:a16="http://schemas.microsoft.com/office/drawing/2014/main" val="3629062905"/>
                  </a:ext>
                </a:extLst>
              </a:tr>
            </a:tbl>
          </a:graphicData>
        </a:graphic>
      </p:graphicFrame>
      <p:sp>
        <p:nvSpPr>
          <p:cNvPr id="16" name="TextBox 15">
            <a:extLst>
              <a:ext uri="{FF2B5EF4-FFF2-40B4-BE49-F238E27FC236}">
                <a16:creationId xmlns:a16="http://schemas.microsoft.com/office/drawing/2014/main" id="{7CA70256-9606-81F0-0FB6-A3D003167AA3}"/>
              </a:ext>
            </a:extLst>
          </p:cNvPr>
          <p:cNvSpPr txBox="1"/>
          <p:nvPr/>
        </p:nvSpPr>
        <p:spPr>
          <a:xfrm>
            <a:off x="4819196" y="1229277"/>
            <a:ext cx="1281120" cy="400110"/>
          </a:xfrm>
          <a:prstGeom prst="rect">
            <a:avLst/>
          </a:prstGeom>
          <a:noFill/>
        </p:spPr>
        <p:txBody>
          <a:bodyPr wrap="none" rtlCol="0">
            <a:spAutoFit/>
          </a:bodyPr>
          <a:lstStyle/>
          <a:p>
            <a:r>
              <a:rPr lang="en-US" sz="2000" dirty="0"/>
              <a:t>Class VI: </a:t>
            </a:r>
          </a:p>
        </p:txBody>
      </p:sp>
      <p:graphicFrame>
        <p:nvGraphicFramePr>
          <p:cNvPr id="17" name="Table 16">
            <a:extLst>
              <a:ext uri="{FF2B5EF4-FFF2-40B4-BE49-F238E27FC236}">
                <a16:creationId xmlns:a16="http://schemas.microsoft.com/office/drawing/2014/main" id="{E2824E70-D085-6D84-74B7-DAB2CF01EAB1}"/>
              </a:ext>
            </a:extLst>
          </p:cNvPr>
          <p:cNvGraphicFramePr>
            <a:graphicFrameLocks noGrp="1"/>
          </p:cNvGraphicFramePr>
          <p:nvPr>
            <p:extLst>
              <p:ext uri="{D42A27DB-BD31-4B8C-83A1-F6EECF244321}">
                <p14:modId xmlns:p14="http://schemas.microsoft.com/office/powerpoint/2010/main" val="1259323612"/>
              </p:ext>
            </p:extLst>
          </p:nvPr>
        </p:nvGraphicFramePr>
        <p:xfrm>
          <a:off x="4819196" y="1629387"/>
          <a:ext cx="4050484" cy="2478915"/>
        </p:xfrm>
        <a:graphic>
          <a:graphicData uri="http://schemas.openxmlformats.org/drawingml/2006/table">
            <a:tbl>
              <a:tblPr firstRow="1" bandRow="1">
                <a:tableStyleId>{EB784827-835A-4A24-AB87-EFEAD0AD3E6D}</a:tableStyleId>
              </a:tblPr>
              <a:tblGrid>
                <a:gridCol w="660035">
                  <a:extLst>
                    <a:ext uri="{9D8B030D-6E8A-4147-A177-3AD203B41FA5}">
                      <a16:colId xmlns:a16="http://schemas.microsoft.com/office/drawing/2014/main" val="2248944462"/>
                    </a:ext>
                  </a:extLst>
                </a:gridCol>
                <a:gridCol w="1365207">
                  <a:extLst>
                    <a:ext uri="{9D8B030D-6E8A-4147-A177-3AD203B41FA5}">
                      <a16:colId xmlns:a16="http://schemas.microsoft.com/office/drawing/2014/main" val="1851178070"/>
                    </a:ext>
                  </a:extLst>
                </a:gridCol>
                <a:gridCol w="1012621">
                  <a:extLst>
                    <a:ext uri="{9D8B030D-6E8A-4147-A177-3AD203B41FA5}">
                      <a16:colId xmlns:a16="http://schemas.microsoft.com/office/drawing/2014/main" val="746421445"/>
                    </a:ext>
                  </a:extLst>
                </a:gridCol>
                <a:gridCol w="1012621">
                  <a:extLst>
                    <a:ext uri="{9D8B030D-6E8A-4147-A177-3AD203B41FA5}">
                      <a16:colId xmlns:a16="http://schemas.microsoft.com/office/drawing/2014/main" val="1232388135"/>
                    </a:ext>
                  </a:extLst>
                </a:gridCol>
              </a:tblGrid>
              <a:tr h="280467">
                <a:tc>
                  <a:txBody>
                    <a:bodyPr/>
                    <a:lstStyle/>
                    <a:p>
                      <a:endParaRPr lang="en-US" sz="800" dirty="0"/>
                    </a:p>
                  </a:txBody>
                  <a:tcPr/>
                </a:tc>
                <a:tc>
                  <a:txBody>
                    <a:bodyPr/>
                    <a:lstStyle/>
                    <a:p>
                      <a:r>
                        <a:rPr lang="en-US" sz="800" dirty="0"/>
                        <a:t>Material</a:t>
                      </a:r>
                    </a:p>
                  </a:txBody>
                  <a:tcPr/>
                </a:tc>
                <a:tc>
                  <a:txBody>
                    <a:bodyPr/>
                    <a:lstStyle/>
                    <a:p>
                      <a:r>
                        <a:rPr lang="en-US" sz="800" dirty="0"/>
                        <a:t>Justification</a:t>
                      </a:r>
                    </a:p>
                  </a:txBody>
                  <a:tcPr/>
                </a:tc>
                <a:tc>
                  <a:txBody>
                    <a:bodyPr/>
                    <a:lstStyle/>
                    <a:p>
                      <a:r>
                        <a:rPr lang="en-US" sz="800" dirty="0"/>
                        <a:t>Cost</a:t>
                      </a:r>
                    </a:p>
                  </a:txBody>
                  <a:tcPr/>
                </a:tc>
                <a:extLst>
                  <a:ext uri="{0D108BD9-81ED-4DB2-BD59-A6C34878D82A}">
                    <a16:rowId xmlns:a16="http://schemas.microsoft.com/office/drawing/2014/main" val="2698122111"/>
                  </a:ext>
                </a:extLst>
              </a:tr>
              <a:tr h="460833">
                <a:tc>
                  <a:txBody>
                    <a:bodyPr/>
                    <a:lstStyle/>
                    <a:p>
                      <a:r>
                        <a:rPr lang="en-US" sz="800" dirty="0"/>
                        <a:t>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Patches 500 Competitor Patches</a:t>
                      </a:r>
                    </a:p>
                    <a:p>
                      <a:endParaRPr lang="en-US" sz="800" dirty="0"/>
                    </a:p>
                  </a:txBody>
                  <a:tcPr/>
                </a:tc>
                <a:tc>
                  <a:txBody>
                    <a:bodyPr/>
                    <a:lstStyle/>
                    <a:p>
                      <a:r>
                        <a:rPr lang="en-US" sz="800" dirty="0"/>
                        <a:t>Competitor Identification </a:t>
                      </a:r>
                    </a:p>
                  </a:txBody>
                  <a:tcPr/>
                </a:tc>
                <a:tc>
                  <a:txBody>
                    <a:bodyPr/>
                    <a:lstStyle/>
                    <a:p>
                      <a:endParaRPr lang="en-US" sz="800" dirty="0"/>
                    </a:p>
                  </a:txBody>
                  <a:tcPr/>
                </a:tc>
                <a:extLst>
                  <a:ext uri="{0D108BD9-81ED-4DB2-BD59-A6C34878D82A}">
                    <a16:rowId xmlns:a16="http://schemas.microsoft.com/office/drawing/2014/main" val="2199126356"/>
                  </a:ext>
                </a:extLst>
              </a:tr>
              <a:tr h="280467">
                <a:tc>
                  <a:txBody>
                    <a:bodyPr/>
                    <a:lstStyle/>
                    <a:p>
                      <a:r>
                        <a:rPr lang="en-US" sz="800" dirty="0"/>
                        <a:t>Road March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10 heavy duty fish scales</a:t>
                      </a:r>
                    </a:p>
                  </a:txBody>
                  <a:tcPr/>
                </a:tc>
                <a:tc>
                  <a:txBody>
                    <a:bodyPr/>
                    <a:lstStyle/>
                    <a:p>
                      <a:r>
                        <a:rPr lang="en-US" sz="800" dirty="0"/>
                        <a:t>Ruck weigh in </a:t>
                      </a:r>
                    </a:p>
                  </a:txBody>
                  <a:tcPr/>
                </a:tc>
                <a:tc>
                  <a:txBody>
                    <a:bodyPr/>
                    <a:lstStyle/>
                    <a:p>
                      <a:endParaRPr lang="en-US" sz="800" dirty="0"/>
                    </a:p>
                  </a:txBody>
                  <a:tcPr/>
                </a:tc>
                <a:extLst>
                  <a:ext uri="{0D108BD9-81ED-4DB2-BD59-A6C34878D82A}">
                    <a16:rowId xmlns:a16="http://schemas.microsoft.com/office/drawing/2014/main" val="1686917771"/>
                  </a:ext>
                </a:extLst>
              </a:tr>
              <a:tr h="280467">
                <a:tc>
                  <a:txBody>
                    <a:bodyPr/>
                    <a:lstStyle/>
                    <a:p>
                      <a:r>
                        <a:rPr lang="en-US" sz="800" dirty="0"/>
                        <a:t>Lanes</a:t>
                      </a:r>
                    </a:p>
                  </a:txBody>
                  <a:tcPr/>
                </a:tc>
                <a:tc>
                  <a:txBody>
                    <a:bodyPr/>
                    <a:lstStyle/>
                    <a:p>
                      <a:r>
                        <a:rPr lang="en-US" sz="800" dirty="0"/>
                        <a:t>T/C/S signs (15)</a:t>
                      </a:r>
                    </a:p>
                  </a:txBody>
                  <a:tcPr/>
                </a:tc>
                <a:tc>
                  <a:txBody>
                    <a:bodyPr/>
                    <a:lstStyle/>
                    <a:p>
                      <a:r>
                        <a:rPr lang="en-US" sz="800" dirty="0"/>
                        <a:t>Lane T/C/S</a:t>
                      </a:r>
                    </a:p>
                  </a:txBody>
                  <a:tcPr/>
                </a:tc>
                <a:tc>
                  <a:txBody>
                    <a:bodyPr/>
                    <a:lstStyle/>
                    <a:p>
                      <a:endParaRPr lang="en-US" sz="800" dirty="0"/>
                    </a:p>
                  </a:txBody>
                  <a:tcPr/>
                </a:tc>
                <a:extLst>
                  <a:ext uri="{0D108BD9-81ED-4DB2-BD59-A6C34878D82A}">
                    <a16:rowId xmlns:a16="http://schemas.microsoft.com/office/drawing/2014/main" val="3211223179"/>
                  </a:ext>
                </a:extLst>
              </a:tr>
              <a:tr h="280467">
                <a:tc>
                  <a:txBody>
                    <a:bodyPr/>
                    <a:lstStyle/>
                    <a:p>
                      <a:r>
                        <a:rPr lang="en-US" sz="800" dirty="0"/>
                        <a:t>Posters</a:t>
                      </a:r>
                    </a:p>
                  </a:txBody>
                  <a:tcPr/>
                </a:tc>
                <a:tc>
                  <a:txBody>
                    <a:bodyPr/>
                    <a:lstStyle/>
                    <a:p>
                      <a:r>
                        <a:rPr lang="en-US" sz="800" dirty="0"/>
                        <a:t>Ranger Buddy Poster (3)</a:t>
                      </a:r>
                    </a:p>
                  </a:txBody>
                  <a:tcPr/>
                </a:tc>
                <a:tc>
                  <a:txBody>
                    <a:bodyPr/>
                    <a:lstStyle/>
                    <a:p>
                      <a:r>
                        <a:rPr lang="en-US" sz="800" dirty="0"/>
                        <a:t>Mark event</a:t>
                      </a:r>
                    </a:p>
                  </a:txBody>
                  <a:tcPr/>
                </a:tc>
                <a:tc>
                  <a:txBody>
                    <a:bodyPr/>
                    <a:lstStyle/>
                    <a:p>
                      <a:endParaRPr lang="en-US" sz="800" dirty="0"/>
                    </a:p>
                  </a:txBody>
                  <a:tcPr/>
                </a:tc>
                <a:extLst>
                  <a:ext uri="{0D108BD9-81ED-4DB2-BD59-A6C34878D82A}">
                    <a16:rowId xmlns:a16="http://schemas.microsoft.com/office/drawing/2014/main" val="1533341069"/>
                  </a:ext>
                </a:extLst>
              </a:tr>
              <a:tr h="280467">
                <a:tc>
                  <a:txBody>
                    <a:bodyPr/>
                    <a:lstStyle/>
                    <a:p>
                      <a:r>
                        <a:rPr lang="en-US" sz="800" dirty="0"/>
                        <a:t>Trash </a:t>
                      </a:r>
                    </a:p>
                  </a:txBody>
                  <a:tcPr/>
                </a:tc>
                <a:tc>
                  <a:txBody>
                    <a:bodyPr/>
                    <a:lstStyle/>
                    <a:p>
                      <a:r>
                        <a:rPr lang="en-US" sz="800" dirty="0"/>
                        <a:t>Trash Cans (10) </a:t>
                      </a:r>
                    </a:p>
                  </a:txBody>
                  <a:tcPr/>
                </a:tc>
                <a:tc>
                  <a:txBody>
                    <a:bodyPr/>
                    <a:lstStyle/>
                    <a:p>
                      <a:r>
                        <a:rPr lang="en-US" sz="800" dirty="0"/>
                        <a:t>Trash Disposal</a:t>
                      </a:r>
                    </a:p>
                  </a:txBody>
                  <a:tcPr/>
                </a:tc>
                <a:tc>
                  <a:txBody>
                    <a:bodyPr/>
                    <a:lstStyle/>
                    <a:p>
                      <a:endParaRPr lang="en-US" sz="800" dirty="0"/>
                    </a:p>
                  </a:txBody>
                  <a:tcPr/>
                </a:tc>
                <a:extLst>
                  <a:ext uri="{0D108BD9-81ED-4DB2-BD59-A6C34878D82A}">
                    <a16:rowId xmlns:a16="http://schemas.microsoft.com/office/drawing/2014/main" val="4004129942"/>
                  </a:ext>
                </a:extLst>
              </a:tr>
              <a:tr h="280467">
                <a:tc>
                  <a:txBody>
                    <a:bodyPr/>
                    <a:lstStyle/>
                    <a:p>
                      <a:r>
                        <a:rPr lang="en-US" sz="800" dirty="0"/>
                        <a:t>Trophies</a:t>
                      </a:r>
                    </a:p>
                  </a:txBody>
                  <a:tcPr/>
                </a:tc>
                <a:tc>
                  <a:txBody>
                    <a:bodyPr/>
                    <a:lstStyle/>
                    <a:p>
                      <a:r>
                        <a:rPr lang="en-US" sz="800" dirty="0"/>
                        <a:t>BN Trophy, 3 first place</a:t>
                      </a:r>
                    </a:p>
                  </a:txBody>
                  <a:tcPr/>
                </a:tc>
                <a:tc>
                  <a:txBody>
                    <a:bodyPr/>
                    <a:lstStyle/>
                    <a:p>
                      <a:r>
                        <a:rPr lang="en-US" sz="800" dirty="0"/>
                        <a:t>Award winners</a:t>
                      </a:r>
                    </a:p>
                  </a:txBody>
                  <a:tcPr/>
                </a:tc>
                <a:tc>
                  <a:txBody>
                    <a:bodyPr/>
                    <a:lstStyle/>
                    <a:p>
                      <a:endParaRPr lang="en-US" sz="800" dirty="0"/>
                    </a:p>
                  </a:txBody>
                  <a:tcPr/>
                </a:tc>
                <a:extLst>
                  <a:ext uri="{0D108BD9-81ED-4DB2-BD59-A6C34878D82A}">
                    <a16:rowId xmlns:a16="http://schemas.microsoft.com/office/drawing/2014/main" val="825279770"/>
                  </a:ext>
                </a:extLst>
              </a:tr>
              <a:tr h="280467">
                <a:tc>
                  <a:txBody>
                    <a:bodyPr/>
                    <a:lstStyle/>
                    <a:p>
                      <a:r>
                        <a:rPr lang="en-US" sz="800" dirty="0"/>
                        <a:t>Streamers</a:t>
                      </a:r>
                    </a:p>
                  </a:txBody>
                  <a:tcPr/>
                </a:tc>
                <a:tc>
                  <a:txBody>
                    <a:bodyPr/>
                    <a:lstStyle/>
                    <a:p>
                      <a:r>
                        <a:rPr lang="en-US" sz="800" dirty="0"/>
                        <a:t>1</a:t>
                      </a:r>
                      <a:r>
                        <a:rPr lang="en-US" sz="800" baseline="30000" dirty="0"/>
                        <a:t>st</a:t>
                      </a:r>
                      <a:r>
                        <a:rPr lang="en-US" sz="800" dirty="0"/>
                        <a:t>, 2</a:t>
                      </a:r>
                      <a:r>
                        <a:rPr lang="en-US" sz="800" baseline="30000" dirty="0"/>
                        <a:t>nd</a:t>
                      </a:r>
                      <a:r>
                        <a:rPr lang="en-US" sz="800" dirty="0"/>
                        <a:t>, 3</a:t>
                      </a:r>
                      <a:r>
                        <a:rPr lang="en-US" sz="800" baseline="30000" dirty="0"/>
                        <a:t>rd</a:t>
                      </a:r>
                      <a:r>
                        <a:rPr lang="en-US" sz="800" dirty="0"/>
                        <a:t>, bn (10)</a:t>
                      </a:r>
                    </a:p>
                  </a:txBody>
                  <a:tcPr/>
                </a:tc>
                <a:tc>
                  <a:txBody>
                    <a:bodyPr/>
                    <a:lstStyle/>
                    <a:p>
                      <a:r>
                        <a:rPr lang="en-US" sz="800" dirty="0"/>
                        <a:t>Awards</a:t>
                      </a:r>
                    </a:p>
                  </a:txBody>
                  <a:tcPr/>
                </a:tc>
                <a:tc>
                  <a:txBody>
                    <a:bodyPr/>
                    <a:lstStyle/>
                    <a:p>
                      <a:endParaRPr lang="en-US" sz="800" dirty="0"/>
                    </a:p>
                  </a:txBody>
                  <a:tcPr/>
                </a:tc>
                <a:extLst>
                  <a:ext uri="{0D108BD9-81ED-4DB2-BD59-A6C34878D82A}">
                    <a16:rowId xmlns:a16="http://schemas.microsoft.com/office/drawing/2014/main" val="3559263928"/>
                  </a:ext>
                </a:extLst>
              </a:tr>
            </a:tbl>
          </a:graphicData>
        </a:graphic>
      </p:graphicFrame>
      <p:sp>
        <p:nvSpPr>
          <p:cNvPr id="19" name="TextBox 18">
            <a:extLst>
              <a:ext uri="{FF2B5EF4-FFF2-40B4-BE49-F238E27FC236}">
                <a16:creationId xmlns:a16="http://schemas.microsoft.com/office/drawing/2014/main" id="{9971C129-DD69-7215-639E-6D621B68F9A9}"/>
              </a:ext>
            </a:extLst>
          </p:cNvPr>
          <p:cNvSpPr txBox="1"/>
          <p:nvPr/>
        </p:nvSpPr>
        <p:spPr>
          <a:xfrm>
            <a:off x="4743520" y="4214301"/>
            <a:ext cx="1281120" cy="400110"/>
          </a:xfrm>
          <a:prstGeom prst="rect">
            <a:avLst/>
          </a:prstGeom>
          <a:noFill/>
        </p:spPr>
        <p:txBody>
          <a:bodyPr wrap="none" rtlCol="0">
            <a:spAutoFit/>
          </a:bodyPr>
          <a:lstStyle/>
          <a:p>
            <a:r>
              <a:rPr lang="en-US" sz="2000" dirty="0"/>
              <a:t>Class IX: </a:t>
            </a:r>
          </a:p>
        </p:txBody>
      </p:sp>
      <p:graphicFrame>
        <p:nvGraphicFramePr>
          <p:cNvPr id="21" name="Table 20">
            <a:extLst>
              <a:ext uri="{FF2B5EF4-FFF2-40B4-BE49-F238E27FC236}">
                <a16:creationId xmlns:a16="http://schemas.microsoft.com/office/drawing/2014/main" id="{227D5D6F-A848-7A5E-7F3E-762B5B42114A}"/>
              </a:ext>
            </a:extLst>
          </p:cNvPr>
          <p:cNvGraphicFramePr>
            <a:graphicFrameLocks noGrp="1"/>
          </p:cNvGraphicFramePr>
          <p:nvPr>
            <p:extLst>
              <p:ext uri="{D42A27DB-BD31-4B8C-83A1-F6EECF244321}">
                <p14:modId xmlns:p14="http://schemas.microsoft.com/office/powerpoint/2010/main" val="1541894265"/>
              </p:ext>
            </p:extLst>
          </p:nvPr>
        </p:nvGraphicFramePr>
        <p:xfrm>
          <a:off x="4826367" y="4614411"/>
          <a:ext cx="4050484" cy="1668054"/>
        </p:xfrm>
        <a:graphic>
          <a:graphicData uri="http://schemas.openxmlformats.org/drawingml/2006/table">
            <a:tbl>
              <a:tblPr firstRow="1" bandRow="1">
                <a:tableStyleId>{EB784827-835A-4A24-AB87-EFEAD0AD3E6D}</a:tableStyleId>
              </a:tblPr>
              <a:tblGrid>
                <a:gridCol w="660035">
                  <a:extLst>
                    <a:ext uri="{9D8B030D-6E8A-4147-A177-3AD203B41FA5}">
                      <a16:colId xmlns:a16="http://schemas.microsoft.com/office/drawing/2014/main" val="2248944462"/>
                    </a:ext>
                  </a:extLst>
                </a:gridCol>
                <a:gridCol w="1365207">
                  <a:extLst>
                    <a:ext uri="{9D8B030D-6E8A-4147-A177-3AD203B41FA5}">
                      <a16:colId xmlns:a16="http://schemas.microsoft.com/office/drawing/2014/main" val="1851178070"/>
                    </a:ext>
                  </a:extLst>
                </a:gridCol>
                <a:gridCol w="1012621">
                  <a:extLst>
                    <a:ext uri="{9D8B030D-6E8A-4147-A177-3AD203B41FA5}">
                      <a16:colId xmlns:a16="http://schemas.microsoft.com/office/drawing/2014/main" val="746421445"/>
                    </a:ext>
                  </a:extLst>
                </a:gridCol>
                <a:gridCol w="1012621">
                  <a:extLst>
                    <a:ext uri="{9D8B030D-6E8A-4147-A177-3AD203B41FA5}">
                      <a16:colId xmlns:a16="http://schemas.microsoft.com/office/drawing/2014/main" val="1232388135"/>
                    </a:ext>
                  </a:extLst>
                </a:gridCol>
              </a:tblGrid>
              <a:tr h="220282">
                <a:tc>
                  <a:txBody>
                    <a:bodyPr/>
                    <a:lstStyle/>
                    <a:p>
                      <a:endParaRPr lang="en-US" sz="800" dirty="0"/>
                    </a:p>
                  </a:txBody>
                  <a:tcPr/>
                </a:tc>
                <a:tc>
                  <a:txBody>
                    <a:bodyPr/>
                    <a:lstStyle/>
                    <a:p>
                      <a:r>
                        <a:rPr lang="en-US" sz="800" dirty="0"/>
                        <a:t>Material</a:t>
                      </a:r>
                    </a:p>
                  </a:txBody>
                  <a:tcPr/>
                </a:tc>
                <a:tc>
                  <a:txBody>
                    <a:bodyPr/>
                    <a:lstStyle/>
                    <a:p>
                      <a:r>
                        <a:rPr lang="en-US" sz="800" dirty="0"/>
                        <a:t>Justification</a:t>
                      </a:r>
                    </a:p>
                  </a:txBody>
                  <a:tcPr/>
                </a:tc>
                <a:tc>
                  <a:txBody>
                    <a:bodyPr/>
                    <a:lstStyle/>
                    <a:p>
                      <a:r>
                        <a:rPr lang="en-US" sz="800" dirty="0"/>
                        <a:t>Cost</a:t>
                      </a:r>
                    </a:p>
                  </a:txBody>
                  <a:tcPr/>
                </a:tc>
                <a:extLst>
                  <a:ext uri="{0D108BD9-81ED-4DB2-BD59-A6C34878D82A}">
                    <a16:rowId xmlns:a16="http://schemas.microsoft.com/office/drawing/2014/main" val="2698122111"/>
                  </a:ext>
                </a:extLst>
              </a:tr>
              <a:tr h="361943">
                <a:tc>
                  <a:txBody>
                    <a:bodyPr/>
                    <a:lstStyle/>
                    <a:p>
                      <a:r>
                        <a:rPr lang="en-US" sz="800" dirty="0"/>
                        <a:t>Race Solution</a:t>
                      </a:r>
                    </a:p>
                  </a:txBody>
                  <a:tcPr/>
                </a:tc>
                <a:tc>
                  <a:txBody>
                    <a:bodyPr/>
                    <a:lstStyle/>
                    <a:p>
                      <a:r>
                        <a:rPr lang="en-US" sz="800" dirty="0"/>
                        <a:t>Timing Solution- Manhattan Running </a:t>
                      </a:r>
                    </a:p>
                  </a:txBody>
                  <a:tcPr/>
                </a:tc>
                <a:tc>
                  <a:txBody>
                    <a:bodyPr/>
                    <a:lstStyle/>
                    <a:p>
                      <a:r>
                        <a:rPr lang="en-US" sz="800" dirty="0"/>
                        <a:t>Track competition</a:t>
                      </a:r>
                    </a:p>
                  </a:txBody>
                  <a:tcPr/>
                </a:tc>
                <a:tc>
                  <a:txBody>
                    <a:bodyPr/>
                    <a:lstStyle/>
                    <a:p>
                      <a:endParaRPr lang="en-US" sz="800" dirty="0"/>
                    </a:p>
                  </a:txBody>
                  <a:tcPr/>
                </a:tc>
                <a:extLst>
                  <a:ext uri="{0D108BD9-81ED-4DB2-BD59-A6C34878D82A}">
                    <a16:rowId xmlns:a16="http://schemas.microsoft.com/office/drawing/2014/main" val="2199126356"/>
                  </a:ext>
                </a:extLst>
              </a:tr>
              <a:tr h="361943">
                <a:tc>
                  <a:txBody>
                    <a:bodyPr/>
                    <a:lstStyle/>
                    <a:p>
                      <a:r>
                        <a:rPr lang="en-US" sz="800" dirty="0"/>
                        <a:t>Tents</a:t>
                      </a:r>
                    </a:p>
                  </a:txBody>
                  <a:tcPr/>
                </a:tc>
                <a:tc>
                  <a:txBody>
                    <a:bodyPr/>
                    <a:lstStyle/>
                    <a:p>
                      <a:r>
                        <a:rPr lang="en-US" sz="800" dirty="0"/>
                        <a:t>Medical tents (2)</a:t>
                      </a:r>
                    </a:p>
                  </a:txBody>
                  <a:tcPr/>
                </a:tc>
                <a:tc>
                  <a:txBody>
                    <a:bodyPr/>
                    <a:lstStyle/>
                    <a:p>
                      <a:r>
                        <a:rPr lang="en-US" sz="800" dirty="0"/>
                        <a:t>Treat casualties store food</a:t>
                      </a:r>
                    </a:p>
                  </a:txBody>
                  <a:tcPr/>
                </a:tc>
                <a:tc>
                  <a:txBody>
                    <a:bodyPr/>
                    <a:lstStyle/>
                    <a:p>
                      <a:endParaRPr lang="en-US" sz="800" dirty="0"/>
                    </a:p>
                  </a:txBody>
                  <a:tcPr/>
                </a:tc>
                <a:extLst>
                  <a:ext uri="{0D108BD9-81ED-4DB2-BD59-A6C34878D82A}">
                    <a16:rowId xmlns:a16="http://schemas.microsoft.com/office/drawing/2014/main" val="2510606246"/>
                  </a:ext>
                </a:extLst>
              </a:tr>
              <a:tr h="361943">
                <a:tc>
                  <a:txBody>
                    <a:bodyPr/>
                    <a:lstStyle/>
                    <a:p>
                      <a:r>
                        <a:rPr lang="en-US" sz="800" dirty="0"/>
                        <a:t>Golf Carts</a:t>
                      </a:r>
                    </a:p>
                  </a:txBody>
                  <a:tcPr/>
                </a:tc>
                <a:tc>
                  <a:txBody>
                    <a:bodyPr/>
                    <a:lstStyle/>
                    <a:p>
                      <a:r>
                        <a:rPr lang="en-US" sz="800" dirty="0"/>
                        <a:t>Race support Carts (6)</a:t>
                      </a:r>
                    </a:p>
                  </a:txBody>
                  <a:tcPr/>
                </a:tc>
                <a:tc>
                  <a:txBody>
                    <a:bodyPr/>
                    <a:lstStyle/>
                    <a:p>
                      <a:r>
                        <a:rPr lang="en-US" sz="800" dirty="0"/>
                        <a:t>Manage Road March</a:t>
                      </a:r>
                    </a:p>
                  </a:txBody>
                  <a:tcPr/>
                </a:tc>
                <a:tc>
                  <a:txBody>
                    <a:bodyPr/>
                    <a:lstStyle/>
                    <a:p>
                      <a:endParaRPr lang="en-US" sz="800" dirty="0"/>
                    </a:p>
                  </a:txBody>
                  <a:tcPr/>
                </a:tc>
                <a:extLst>
                  <a:ext uri="{0D108BD9-81ED-4DB2-BD59-A6C34878D82A}">
                    <a16:rowId xmlns:a16="http://schemas.microsoft.com/office/drawing/2014/main" val="3624150746"/>
                  </a:ext>
                </a:extLst>
              </a:tr>
              <a:tr h="361943">
                <a:tc>
                  <a:txBody>
                    <a:bodyPr/>
                    <a:lstStyle/>
                    <a:p>
                      <a:r>
                        <a:rPr lang="en-US" sz="800" dirty="0"/>
                        <a:t>Latrines</a:t>
                      </a:r>
                    </a:p>
                  </a:txBody>
                  <a:tcPr/>
                </a:tc>
                <a:tc>
                  <a:txBody>
                    <a:bodyPr/>
                    <a:lstStyle/>
                    <a:p>
                      <a:r>
                        <a:rPr lang="en-US" sz="800" dirty="0"/>
                        <a:t>Portable latrines and hand washing</a:t>
                      </a:r>
                    </a:p>
                  </a:txBody>
                  <a:tcPr/>
                </a:tc>
                <a:tc>
                  <a:txBody>
                    <a:bodyPr/>
                    <a:lstStyle/>
                    <a:p>
                      <a:r>
                        <a:rPr lang="en-US" sz="800" dirty="0"/>
                        <a:t>relief</a:t>
                      </a:r>
                    </a:p>
                  </a:txBody>
                  <a:tcPr/>
                </a:tc>
                <a:tc>
                  <a:txBody>
                    <a:bodyPr/>
                    <a:lstStyle/>
                    <a:p>
                      <a:endParaRPr lang="en-US" sz="800" dirty="0"/>
                    </a:p>
                  </a:txBody>
                  <a:tcPr/>
                </a:tc>
                <a:extLst>
                  <a:ext uri="{0D108BD9-81ED-4DB2-BD59-A6C34878D82A}">
                    <a16:rowId xmlns:a16="http://schemas.microsoft.com/office/drawing/2014/main" val="1304243615"/>
                  </a:ext>
                </a:extLst>
              </a:tr>
            </a:tbl>
          </a:graphicData>
        </a:graphic>
      </p:graphicFrame>
      <p:cxnSp>
        <p:nvCxnSpPr>
          <p:cNvPr id="3" name="Straight Connector 2">
            <a:extLst>
              <a:ext uri="{FF2B5EF4-FFF2-40B4-BE49-F238E27FC236}">
                <a16:creationId xmlns:a16="http://schemas.microsoft.com/office/drawing/2014/main" id="{66EE5B33-B5DB-3FC3-F7E1-199B685A3ED5}"/>
              </a:ext>
            </a:extLst>
          </p:cNvPr>
          <p:cNvCxnSpPr>
            <a:cxnSpLocks/>
          </p:cNvCxnSpPr>
          <p:nvPr/>
        </p:nvCxnSpPr>
        <p:spPr>
          <a:xfrm flipH="1">
            <a:off x="4572000" y="4214301"/>
            <a:ext cx="4435739"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4" name="Table 3">
            <a:extLst>
              <a:ext uri="{FF2B5EF4-FFF2-40B4-BE49-F238E27FC236}">
                <a16:creationId xmlns:a16="http://schemas.microsoft.com/office/drawing/2014/main" id="{DBF68C33-F0E8-D7F2-F949-982B0EEA0DCE}"/>
              </a:ext>
            </a:extLst>
          </p:cNvPr>
          <p:cNvGraphicFramePr>
            <a:graphicFrameLocks noGrp="1"/>
          </p:cNvGraphicFramePr>
          <p:nvPr>
            <p:extLst>
              <p:ext uri="{D42A27DB-BD31-4B8C-83A1-F6EECF244321}">
                <p14:modId xmlns:p14="http://schemas.microsoft.com/office/powerpoint/2010/main" val="3791926629"/>
              </p:ext>
            </p:extLst>
          </p:nvPr>
        </p:nvGraphicFramePr>
        <p:xfrm>
          <a:off x="267147" y="1610832"/>
          <a:ext cx="4301787" cy="2250212"/>
        </p:xfrm>
        <a:graphic>
          <a:graphicData uri="http://schemas.openxmlformats.org/drawingml/2006/table">
            <a:tbl>
              <a:tblPr firstRow="1" bandRow="1">
                <a:tableStyleId>{EB784827-835A-4A24-AB87-EFEAD0AD3E6D}</a:tableStyleId>
              </a:tblPr>
              <a:tblGrid>
                <a:gridCol w="733812">
                  <a:extLst>
                    <a:ext uri="{9D8B030D-6E8A-4147-A177-3AD203B41FA5}">
                      <a16:colId xmlns:a16="http://schemas.microsoft.com/office/drawing/2014/main" val="3835307716"/>
                    </a:ext>
                  </a:extLst>
                </a:gridCol>
                <a:gridCol w="749970">
                  <a:extLst>
                    <a:ext uri="{9D8B030D-6E8A-4147-A177-3AD203B41FA5}">
                      <a16:colId xmlns:a16="http://schemas.microsoft.com/office/drawing/2014/main" val="393908516"/>
                    </a:ext>
                  </a:extLst>
                </a:gridCol>
                <a:gridCol w="1402984">
                  <a:extLst>
                    <a:ext uri="{9D8B030D-6E8A-4147-A177-3AD203B41FA5}">
                      <a16:colId xmlns:a16="http://schemas.microsoft.com/office/drawing/2014/main" val="2181769730"/>
                    </a:ext>
                  </a:extLst>
                </a:gridCol>
                <a:gridCol w="1415021">
                  <a:extLst>
                    <a:ext uri="{9D8B030D-6E8A-4147-A177-3AD203B41FA5}">
                      <a16:colId xmlns:a16="http://schemas.microsoft.com/office/drawing/2014/main" val="1096979135"/>
                    </a:ext>
                  </a:extLst>
                </a:gridCol>
              </a:tblGrid>
              <a:tr h="424895">
                <a:tc>
                  <a:txBody>
                    <a:bodyPr/>
                    <a:lstStyle/>
                    <a:p>
                      <a:pPr algn="ctr"/>
                      <a:endParaRPr lang="en-US" sz="1000" b="1" dirty="0">
                        <a:solidFill>
                          <a:schemeClr val="tx1"/>
                        </a:solidFill>
                        <a:latin typeface="+mn-lt"/>
                      </a:endParaRP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strike="noStrike" cap="none" dirty="0">
                          <a:solidFill>
                            <a:schemeClr val="tx1"/>
                          </a:solidFill>
                          <a:sym typeface="Arial"/>
                        </a:rPr>
                        <a:t>27MAR25</a:t>
                      </a:r>
                      <a:endParaRPr lang="en-US" sz="1000" b="1" dirty="0">
                        <a:solidFill>
                          <a:schemeClr val="tx1"/>
                        </a:solidFill>
                        <a:latin typeface="+mn-lt"/>
                      </a:endParaRPr>
                    </a:p>
                  </a:txBody>
                  <a:tcPr anchor="ctr">
                    <a:solidFill>
                      <a:schemeClr val="accent6"/>
                    </a:solidFill>
                  </a:tcPr>
                </a:tc>
                <a:tc>
                  <a:txBody>
                    <a:bodyPr/>
                    <a:lstStyle/>
                    <a:p>
                      <a:pPr algn="ctr"/>
                      <a:r>
                        <a:rPr lang="en-US" sz="1000" b="1" dirty="0">
                          <a:solidFill>
                            <a:schemeClr val="tx1"/>
                          </a:solidFill>
                        </a:rPr>
                        <a:t>28MAR25</a:t>
                      </a:r>
                      <a:endParaRPr lang="en-US" sz="1000" b="1" dirty="0">
                        <a:solidFill>
                          <a:schemeClr val="tx1"/>
                        </a:solidFill>
                        <a:latin typeface="+mn-lt"/>
                      </a:endParaRPr>
                    </a:p>
                  </a:txBody>
                  <a:tcPr anchor="ctr">
                    <a:solidFill>
                      <a:schemeClr val="accent6"/>
                    </a:solidFill>
                  </a:tcPr>
                </a:tc>
                <a:tc>
                  <a:txBody>
                    <a:bodyPr/>
                    <a:lstStyle/>
                    <a:p>
                      <a:pPr algn="ctr"/>
                      <a:r>
                        <a:rPr lang="en-US" sz="1000" b="1" dirty="0">
                          <a:solidFill>
                            <a:schemeClr val="tx1"/>
                          </a:solidFill>
                          <a:latin typeface="+mn-lt"/>
                        </a:rPr>
                        <a:t>29MAR25</a:t>
                      </a:r>
                    </a:p>
                  </a:txBody>
                  <a:tcPr anchor="ctr">
                    <a:solidFill>
                      <a:schemeClr val="accent6"/>
                    </a:solidFill>
                  </a:tcPr>
                </a:tc>
                <a:extLst>
                  <a:ext uri="{0D108BD9-81ED-4DB2-BD59-A6C34878D82A}">
                    <a16:rowId xmlns:a16="http://schemas.microsoft.com/office/drawing/2014/main" val="1448723672"/>
                  </a:ext>
                </a:extLst>
              </a:tr>
              <a:tr h="452578">
                <a:tc>
                  <a:txBody>
                    <a:bodyPr/>
                    <a:lstStyle/>
                    <a:p>
                      <a:pPr algn="ctr"/>
                      <a:r>
                        <a:rPr lang="en-US" sz="900" dirty="0"/>
                        <a:t>Breakfast</a:t>
                      </a:r>
                    </a:p>
                  </a:txBody>
                  <a:tcPr anchor="ctr">
                    <a:solidFill>
                      <a:schemeClr val="accent6"/>
                    </a:solidFill>
                  </a:tcPr>
                </a:tc>
                <a:tc>
                  <a:txBody>
                    <a:bodyPr/>
                    <a:lstStyle/>
                    <a:p>
                      <a:pPr algn="ctr"/>
                      <a:r>
                        <a:rPr lang="en-US" sz="900" dirty="0"/>
                        <a:t>N/A</a:t>
                      </a:r>
                    </a:p>
                  </a:txBody>
                  <a:tcPr anchor="ctr">
                    <a:solidFill>
                      <a:schemeClr val="accent6"/>
                    </a:solidFill>
                  </a:tcPr>
                </a:tc>
                <a:tc>
                  <a:txBody>
                    <a:bodyPr/>
                    <a:lstStyle/>
                    <a:p>
                      <a:pPr algn="ctr"/>
                      <a:r>
                        <a:rPr lang="en-US" sz="900" dirty="0"/>
                        <a:t>MRE (25) </a:t>
                      </a:r>
                    </a:p>
                  </a:txBody>
                  <a:tcPr anchor="ctr">
                    <a:solidFill>
                      <a:schemeClr val="accent6"/>
                    </a:solidFill>
                  </a:tcPr>
                </a:tc>
                <a:tc>
                  <a:txBody>
                    <a:bodyPr/>
                    <a:lstStyle/>
                    <a:p>
                      <a:pPr algn="ctr"/>
                      <a:r>
                        <a:rPr lang="en-US" sz="900" dirty="0"/>
                        <a:t>MRE (510)</a:t>
                      </a:r>
                    </a:p>
                    <a:p>
                      <a:pPr algn="ctr"/>
                      <a:r>
                        <a:rPr lang="en-US" sz="900" dirty="0"/>
                        <a:t>Fruit and Protein (500) </a:t>
                      </a:r>
                    </a:p>
                  </a:txBody>
                  <a:tcPr anchor="ctr">
                    <a:solidFill>
                      <a:schemeClr val="accent6"/>
                    </a:solidFill>
                  </a:tcPr>
                </a:tc>
                <a:extLst>
                  <a:ext uri="{0D108BD9-81ED-4DB2-BD59-A6C34878D82A}">
                    <a16:rowId xmlns:a16="http://schemas.microsoft.com/office/drawing/2014/main" val="974567768"/>
                  </a:ext>
                </a:extLst>
              </a:tr>
              <a:tr h="539290">
                <a:tc>
                  <a:txBody>
                    <a:bodyPr/>
                    <a:lstStyle/>
                    <a:p>
                      <a:pPr algn="ctr"/>
                      <a:r>
                        <a:rPr lang="en-US" sz="900" dirty="0"/>
                        <a:t>Lunch </a:t>
                      </a:r>
                    </a:p>
                  </a:txBody>
                  <a:tcPr anchor="ctr">
                    <a:solidFill>
                      <a:schemeClr val="accent6"/>
                    </a:solidFill>
                  </a:tcPr>
                </a:tc>
                <a:tc>
                  <a:txBody>
                    <a:bodyPr/>
                    <a:lstStyle/>
                    <a:p>
                      <a:pPr algn="ctr"/>
                      <a:r>
                        <a:rPr lang="en-US" sz="900" dirty="0"/>
                        <a:t>N/A</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Boxed Lunch (TF Support)</a:t>
                      </a:r>
                    </a:p>
                  </a:txBody>
                  <a:tcPr anchor="ctr">
                    <a:solidFill>
                      <a:schemeClr val="accent6"/>
                    </a:solidFill>
                  </a:tcPr>
                </a:tc>
                <a:tc>
                  <a:txBody>
                    <a:bodyPr/>
                    <a:lstStyle/>
                    <a:p>
                      <a:pPr algn="ctr"/>
                      <a:r>
                        <a:rPr lang="en-US" sz="900" dirty="0"/>
                        <a:t>MRE (510)</a:t>
                      </a:r>
                    </a:p>
                    <a:p>
                      <a:pPr algn="ctr"/>
                      <a:r>
                        <a:rPr lang="en-US" sz="900" dirty="0"/>
                        <a:t>Boxed Lunch (TF Support)</a:t>
                      </a:r>
                    </a:p>
                  </a:txBody>
                  <a:tcPr anchor="ctr">
                    <a:solidFill>
                      <a:schemeClr val="accent6"/>
                    </a:solidFill>
                  </a:tcPr>
                </a:tc>
                <a:extLst>
                  <a:ext uri="{0D108BD9-81ED-4DB2-BD59-A6C34878D82A}">
                    <a16:rowId xmlns:a16="http://schemas.microsoft.com/office/drawing/2014/main" val="3407989724"/>
                  </a:ext>
                </a:extLst>
              </a:tr>
              <a:tr h="833449">
                <a:tc>
                  <a:txBody>
                    <a:bodyPr/>
                    <a:lstStyle/>
                    <a:p>
                      <a:pPr algn="ctr"/>
                      <a:r>
                        <a:rPr lang="en-US" sz="900" dirty="0"/>
                        <a:t>Dinner</a:t>
                      </a:r>
                    </a:p>
                  </a:txBody>
                  <a:tcPr anchor="ctr">
                    <a:solidFill>
                      <a:schemeClr val="accent6"/>
                    </a:solidFill>
                  </a:tcPr>
                </a:tc>
                <a:tc>
                  <a:txBody>
                    <a:bodyPr/>
                    <a:lstStyle/>
                    <a:p>
                      <a:pPr algn="ctr"/>
                      <a:r>
                        <a:rPr lang="en-US" sz="900" dirty="0"/>
                        <a:t>Dinner Local Restaurant (25 ADVON)</a:t>
                      </a:r>
                    </a:p>
                  </a:txBody>
                  <a:tcPr anchor="ctr">
                    <a:solidFill>
                      <a:schemeClr val="accent6"/>
                    </a:solidFill>
                  </a:tcPr>
                </a:tc>
                <a:tc>
                  <a:txBody>
                    <a:bodyPr/>
                    <a:lstStyle/>
                    <a:p>
                      <a:pPr algn="ctr"/>
                      <a:r>
                        <a:rPr lang="en-US" sz="900" dirty="0"/>
                        <a:t>Competition dinner catered (510)</a:t>
                      </a:r>
                    </a:p>
                    <a:p>
                      <a:pPr algn="ctr"/>
                      <a:r>
                        <a:rPr lang="en-US" sz="900" dirty="0"/>
                        <a:t>BDE Social catered (45)</a:t>
                      </a:r>
                    </a:p>
                  </a:txBody>
                  <a:tcPr anchor="ctr">
                    <a:solidFill>
                      <a:schemeClr val="accent6"/>
                    </a:solidFill>
                  </a:tcPr>
                </a:tc>
                <a:tc>
                  <a:txBody>
                    <a:bodyPr/>
                    <a:lstStyle/>
                    <a:p>
                      <a:pPr algn="ctr"/>
                      <a:r>
                        <a:rPr lang="en-US" sz="900" dirty="0"/>
                        <a:t>Boxed to go Dinner (510)</a:t>
                      </a:r>
                    </a:p>
                  </a:txBody>
                  <a:tcPr anchor="ctr">
                    <a:solidFill>
                      <a:schemeClr val="accent6"/>
                    </a:solidFill>
                  </a:tcPr>
                </a:tc>
                <a:extLst>
                  <a:ext uri="{0D108BD9-81ED-4DB2-BD59-A6C34878D82A}">
                    <a16:rowId xmlns:a16="http://schemas.microsoft.com/office/drawing/2014/main" val="211151648"/>
                  </a:ext>
                </a:extLst>
              </a:tr>
            </a:tbl>
          </a:graphicData>
        </a:graphic>
      </p:graphicFrame>
    </p:spTree>
    <p:extLst>
      <p:ext uri="{BB962C8B-B14F-4D97-AF65-F5344CB8AC3E}">
        <p14:creationId xmlns:p14="http://schemas.microsoft.com/office/powerpoint/2010/main" val="4189497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627D6-C293-4B0B-9313-D19F93B37ADA}"/>
              </a:ext>
            </a:extLst>
          </p:cNvPr>
          <p:cNvPicPr>
            <a:picLocks noChangeAspect="1"/>
          </p:cNvPicPr>
          <p:nvPr/>
        </p:nvPicPr>
        <p:blipFill>
          <a:blip r:embed="rId2"/>
          <a:stretch>
            <a:fillRect/>
          </a:stretch>
        </p:blipFill>
        <p:spPr>
          <a:xfrm>
            <a:off x="4996543" y="1569925"/>
            <a:ext cx="3749178" cy="4731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2C4DB12-ADFD-85C0-364C-2A6375E87F36}"/>
              </a:ext>
            </a:extLst>
          </p:cNvPr>
          <p:cNvPicPr>
            <a:picLocks noChangeAspect="1"/>
          </p:cNvPicPr>
          <p:nvPr/>
        </p:nvPicPr>
        <p:blipFill>
          <a:blip r:embed="rId3"/>
          <a:stretch>
            <a:fillRect/>
          </a:stretch>
        </p:blipFill>
        <p:spPr>
          <a:xfrm>
            <a:off x="1540028" y="4185575"/>
            <a:ext cx="1867200" cy="1839902"/>
          </a:xfrm>
          <a:prstGeom prst="rect">
            <a:avLst/>
          </a:prstGeom>
        </p:spPr>
      </p:pic>
      <p:sp>
        <p:nvSpPr>
          <p:cNvPr id="7" name="Title 5">
            <a:extLst>
              <a:ext uri="{FF2B5EF4-FFF2-40B4-BE49-F238E27FC236}">
                <a16:creationId xmlns:a16="http://schemas.microsoft.com/office/drawing/2014/main" id="{98403D79-319D-5A76-7849-AD5C999D9667}"/>
              </a:ext>
            </a:extLst>
          </p:cNvPr>
          <p:cNvSpPr txBox="1">
            <a:spLocks/>
          </p:cNvSpPr>
          <p:nvPr/>
        </p:nvSpPr>
        <p:spPr>
          <a:xfrm>
            <a:off x="609600" y="612775"/>
            <a:ext cx="8229600" cy="1139700"/>
          </a:xfrm>
          <a:prstGeom prst="rect">
            <a:avLst/>
          </a:prstGeom>
          <a:noFill/>
          <a:ln>
            <a:noFill/>
          </a:ln>
        </p:spPr>
        <p:txBody>
          <a:bodyPr lIns="91425" tIns="91425" rIns="91425" bIns="91425" anchor="ctr" anchorCtr="1"/>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400"/>
              <a:t>Transportation</a:t>
            </a:r>
            <a:endParaRPr lang="en-US" sz="2400" dirty="0"/>
          </a:p>
        </p:txBody>
      </p:sp>
      <p:sp>
        <p:nvSpPr>
          <p:cNvPr id="10" name="Rectangle 9">
            <a:extLst>
              <a:ext uri="{FF2B5EF4-FFF2-40B4-BE49-F238E27FC236}">
                <a16:creationId xmlns:a16="http://schemas.microsoft.com/office/drawing/2014/main" id="{4DCABAFF-CE64-557D-68DD-C120E811005D}"/>
              </a:ext>
            </a:extLst>
          </p:cNvPr>
          <p:cNvSpPr/>
          <p:nvPr/>
        </p:nvSpPr>
        <p:spPr>
          <a:xfrm>
            <a:off x="5682343" y="2362200"/>
            <a:ext cx="772886" cy="1066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8ABD098-7B5E-57BA-D89A-6B991BD4FDD1}"/>
              </a:ext>
            </a:extLst>
          </p:cNvPr>
          <p:cNvSpPr txBox="1"/>
          <p:nvPr/>
        </p:nvSpPr>
        <p:spPr>
          <a:xfrm>
            <a:off x="5780886" y="2720386"/>
            <a:ext cx="575799" cy="230832"/>
          </a:xfrm>
          <a:prstGeom prst="rect">
            <a:avLst/>
          </a:prstGeom>
          <a:solidFill>
            <a:schemeClr val="accent2"/>
          </a:solidFill>
          <a:ln>
            <a:solidFill>
              <a:schemeClr val="bg2"/>
            </a:solidFill>
          </a:ln>
        </p:spPr>
        <p:txBody>
          <a:bodyPr wrap="none" rtlCol="0">
            <a:spAutoFit/>
          </a:bodyPr>
          <a:lstStyle/>
          <a:p>
            <a:r>
              <a:rPr lang="en-US" sz="900" dirty="0"/>
              <a:t>Parking</a:t>
            </a:r>
          </a:p>
        </p:txBody>
      </p:sp>
      <p:sp>
        <p:nvSpPr>
          <p:cNvPr id="13" name="Text Placeholder 2">
            <a:extLst>
              <a:ext uri="{FF2B5EF4-FFF2-40B4-BE49-F238E27FC236}">
                <a16:creationId xmlns:a16="http://schemas.microsoft.com/office/drawing/2014/main" id="{96394407-AF1B-CD6F-9596-01941B3A7E19}"/>
              </a:ext>
            </a:extLst>
          </p:cNvPr>
          <p:cNvSpPr>
            <a:spLocks noGrp="1"/>
          </p:cNvSpPr>
          <p:nvPr>
            <p:ph type="body" idx="1"/>
          </p:nvPr>
        </p:nvSpPr>
        <p:spPr>
          <a:xfrm>
            <a:off x="174745" y="1539650"/>
            <a:ext cx="4397255" cy="1529106"/>
          </a:xfrm>
        </p:spPr>
        <p:txBody>
          <a:bodyPr/>
          <a:lstStyle/>
          <a:p>
            <a:pPr marL="203200" indent="0">
              <a:buNone/>
            </a:pPr>
            <a:r>
              <a:rPr lang="en-US" dirty="0"/>
              <a:t>Phase I:</a:t>
            </a:r>
          </a:p>
          <a:p>
            <a:pPr marL="203200" indent="0">
              <a:buNone/>
            </a:pPr>
            <a:endParaRPr lang="en-US" dirty="0"/>
          </a:p>
          <a:p>
            <a:pPr marL="203200" indent="0">
              <a:buNone/>
            </a:pPr>
            <a:r>
              <a:rPr lang="en-US" dirty="0"/>
              <a:t>Cadre from competitors' university drop competitors at Mission Training Complex and park in the designated parking area. </a:t>
            </a:r>
          </a:p>
          <a:p>
            <a:pPr marL="203200" indent="0">
              <a:buNone/>
            </a:pPr>
            <a:endParaRPr lang="en-US" dirty="0"/>
          </a:p>
          <a:p>
            <a:pPr marL="203200" indent="0">
              <a:buNone/>
            </a:pPr>
            <a:endParaRPr lang="en-US" dirty="0"/>
          </a:p>
          <a:p>
            <a:pPr marL="203200" indent="0">
              <a:buNone/>
            </a:pPr>
            <a:endParaRPr lang="en-US" dirty="0"/>
          </a:p>
        </p:txBody>
      </p:sp>
      <p:sp>
        <p:nvSpPr>
          <p:cNvPr id="14" name="TextBox 13">
            <a:extLst>
              <a:ext uri="{FF2B5EF4-FFF2-40B4-BE49-F238E27FC236}">
                <a16:creationId xmlns:a16="http://schemas.microsoft.com/office/drawing/2014/main" id="{373F9A74-563C-7B72-B5DF-B3D3008E3AF7}"/>
              </a:ext>
            </a:extLst>
          </p:cNvPr>
          <p:cNvSpPr txBox="1"/>
          <p:nvPr/>
        </p:nvSpPr>
        <p:spPr>
          <a:xfrm>
            <a:off x="1446549" y="3873087"/>
            <a:ext cx="1547218" cy="307777"/>
          </a:xfrm>
          <a:prstGeom prst="rect">
            <a:avLst/>
          </a:prstGeom>
          <a:noFill/>
        </p:spPr>
        <p:txBody>
          <a:bodyPr wrap="none" rtlCol="0">
            <a:spAutoFit/>
          </a:bodyPr>
          <a:lstStyle/>
          <a:p>
            <a:r>
              <a:rPr lang="en-US" dirty="0"/>
              <a:t>Location of MTC:</a:t>
            </a:r>
          </a:p>
        </p:txBody>
      </p:sp>
    </p:spTree>
    <p:extLst>
      <p:ext uri="{BB962C8B-B14F-4D97-AF65-F5344CB8AC3E}">
        <p14:creationId xmlns:p14="http://schemas.microsoft.com/office/powerpoint/2010/main" val="23002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9AF5B-B083-92BF-D953-28BB5D87AD13}"/>
              </a:ext>
            </a:extLst>
          </p:cNvPr>
          <p:cNvSpPr>
            <a:spLocks noGrp="1"/>
          </p:cNvSpPr>
          <p:nvPr>
            <p:ph type="body" idx="1"/>
          </p:nvPr>
        </p:nvSpPr>
        <p:spPr>
          <a:xfrm>
            <a:off x="108858" y="1422112"/>
            <a:ext cx="3317934" cy="4526100"/>
          </a:xfrm>
        </p:spPr>
        <p:txBody>
          <a:bodyPr/>
          <a:lstStyle/>
          <a:p>
            <a:pPr marL="203200" indent="0">
              <a:buNone/>
            </a:pPr>
            <a:r>
              <a:rPr lang="en-US" dirty="0"/>
              <a:t>Phase II: Cadre bring competitors via GSA to the Cadet Drop off NLT 290530MAR25.  2.9 Miles. </a:t>
            </a:r>
          </a:p>
          <a:p>
            <a:pPr marL="203200" indent="0">
              <a:buNone/>
            </a:pPr>
            <a:endParaRPr lang="en-US" dirty="0"/>
          </a:p>
          <a:p>
            <a:pPr marL="203200" indent="0">
              <a:buNone/>
            </a:pPr>
            <a:r>
              <a:rPr lang="en-US" dirty="0"/>
              <a:t>Road March- three dedicated golf carts assist with road march. Lead vehicle, trail vehicle, and resupply vehicle. </a:t>
            </a:r>
          </a:p>
          <a:p>
            <a:pPr marL="203200" indent="0">
              <a:buNone/>
            </a:pPr>
            <a:endParaRPr lang="en-US" dirty="0"/>
          </a:p>
          <a:p>
            <a:pPr marL="203200" indent="0">
              <a:buNone/>
            </a:pPr>
            <a:r>
              <a:rPr lang="en-US" dirty="0"/>
              <a:t>Tactical Lanes- one golf cart is assigned to resupply tactical lanes</a:t>
            </a:r>
          </a:p>
          <a:p>
            <a:pPr marL="203200" indent="0">
              <a:buNone/>
            </a:pPr>
            <a:endParaRPr lang="en-US" dirty="0"/>
          </a:p>
          <a:p>
            <a:pPr marL="203200" indent="0">
              <a:buNone/>
            </a:pPr>
            <a:endParaRPr lang="en-US" dirty="0"/>
          </a:p>
          <a:p>
            <a:pPr marL="203200" indent="0">
              <a:buNone/>
            </a:pPr>
            <a:endParaRPr lang="en-US" dirty="0"/>
          </a:p>
        </p:txBody>
      </p:sp>
      <p:sp>
        <p:nvSpPr>
          <p:cNvPr id="6" name="Title 5">
            <a:extLst>
              <a:ext uri="{FF2B5EF4-FFF2-40B4-BE49-F238E27FC236}">
                <a16:creationId xmlns:a16="http://schemas.microsoft.com/office/drawing/2014/main" id="{2B2B68B3-29C2-3646-61F9-F1DA703A2BC8}"/>
              </a:ext>
            </a:extLst>
          </p:cNvPr>
          <p:cNvSpPr>
            <a:spLocks noGrp="1"/>
          </p:cNvSpPr>
          <p:nvPr>
            <p:ph type="title"/>
          </p:nvPr>
        </p:nvSpPr>
        <p:spPr/>
        <p:txBody>
          <a:bodyPr/>
          <a:lstStyle/>
          <a:p>
            <a:r>
              <a:rPr lang="en-US" sz="2400" dirty="0"/>
              <a:t>Transportation</a:t>
            </a:r>
          </a:p>
        </p:txBody>
      </p:sp>
      <p:pic>
        <p:nvPicPr>
          <p:cNvPr id="7" name="Picture 6">
            <a:extLst>
              <a:ext uri="{FF2B5EF4-FFF2-40B4-BE49-F238E27FC236}">
                <a16:creationId xmlns:a16="http://schemas.microsoft.com/office/drawing/2014/main" id="{10E3EFD5-CB48-32A1-6592-85FDE125290E}"/>
              </a:ext>
            </a:extLst>
          </p:cNvPr>
          <p:cNvPicPr>
            <a:picLocks noChangeAspect="1"/>
          </p:cNvPicPr>
          <p:nvPr/>
        </p:nvPicPr>
        <p:blipFill>
          <a:blip r:embed="rId2"/>
          <a:stretch>
            <a:fillRect/>
          </a:stretch>
        </p:blipFill>
        <p:spPr>
          <a:xfrm>
            <a:off x="3600963" y="1422112"/>
            <a:ext cx="5260008" cy="4975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781421C-A063-9CB3-EDB5-B084FC6DDC11}"/>
              </a:ext>
            </a:extLst>
          </p:cNvPr>
          <p:cNvPicPr>
            <a:picLocks noChangeAspect="1"/>
          </p:cNvPicPr>
          <p:nvPr/>
        </p:nvPicPr>
        <p:blipFill>
          <a:blip r:embed="rId3"/>
          <a:stretch>
            <a:fillRect/>
          </a:stretch>
        </p:blipFill>
        <p:spPr>
          <a:xfrm>
            <a:off x="3743425" y="1759562"/>
            <a:ext cx="2157698" cy="2329550"/>
          </a:xfrm>
          <a:prstGeom prst="rect">
            <a:avLst/>
          </a:prstGeom>
          <a:ln w="88900" cap="sq" cmpd="thickThin">
            <a:solidFill>
              <a:srgbClr val="FFFF00"/>
            </a:solidFill>
            <a:prstDash val="solid"/>
            <a:miter lim="800000"/>
          </a:ln>
          <a:effectLst>
            <a:innerShdw blurRad="76200">
              <a:srgbClr val="000000"/>
            </a:innerShdw>
          </a:effectLst>
        </p:spPr>
      </p:pic>
      <p:cxnSp>
        <p:nvCxnSpPr>
          <p:cNvPr id="11" name="Straight Arrow Connector 10">
            <a:extLst>
              <a:ext uri="{FF2B5EF4-FFF2-40B4-BE49-F238E27FC236}">
                <a16:creationId xmlns:a16="http://schemas.microsoft.com/office/drawing/2014/main" id="{C2E9A58C-C55C-6888-8A8A-CE36C887218C}"/>
              </a:ext>
            </a:extLst>
          </p:cNvPr>
          <p:cNvCxnSpPr>
            <a:cxnSpLocks/>
            <a:stCxn id="9" idx="3"/>
          </p:cNvCxnSpPr>
          <p:nvPr/>
        </p:nvCxnSpPr>
        <p:spPr>
          <a:xfrm flipV="1">
            <a:off x="5901123" y="2015719"/>
            <a:ext cx="659688" cy="90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F21D7B10-4349-18EF-EC79-01F1C70D71AB}"/>
              </a:ext>
            </a:extLst>
          </p:cNvPr>
          <p:cNvSpPr/>
          <p:nvPr/>
        </p:nvSpPr>
        <p:spPr>
          <a:xfrm>
            <a:off x="6405138" y="1767214"/>
            <a:ext cx="298135" cy="49701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39463DC-72F2-DD3B-3D56-E69D89180809}"/>
              </a:ext>
            </a:extLst>
          </p:cNvPr>
          <p:cNvPicPr>
            <a:picLocks noChangeAspect="1"/>
          </p:cNvPicPr>
          <p:nvPr/>
        </p:nvPicPr>
        <p:blipFill>
          <a:blip r:embed="rId4"/>
          <a:stretch>
            <a:fillRect/>
          </a:stretch>
        </p:blipFill>
        <p:spPr>
          <a:xfrm>
            <a:off x="939232" y="4331722"/>
            <a:ext cx="1961060" cy="1914917"/>
          </a:xfrm>
          <a:prstGeom prst="rect">
            <a:avLst/>
          </a:prstGeom>
        </p:spPr>
      </p:pic>
      <p:sp>
        <p:nvSpPr>
          <p:cNvPr id="16" name="Rectangle 15">
            <a:extLst>
              <a:ext uri="{FF2B5EF4-FFF2-40B4-BE49-F238E27FC236}">
                <a16:creationId xmlns:a16="http://schemas.microsoft.com/office/drawing/2014/main" id="{0B245E63-B89A-EBC8-BD7C-C21E3B1A9C12}"/>
              </a:ext>
            </a:extLst>
          </p:cNvPr>
          <p:cNvSpPr/>
          <p:nvPr/>
        </p:nvSpPr>
        <p:spPr>
          <a:xfrm>
            <a:off x="6796583" y="2321235"/>
            <a:ext cx="329844" cy="2975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E7827AA-3944-793F-AF5A-80B2C957D58E}"/>
              </a:ext>
            </a:extLst>
          </p:cNvPr>
          <p:cNvPicPr>
            <a:picLocks noChangeAspect="1"/>
          </p:cNvPicPr>
          <p:nvPr/>
        </p:nvPicPr>
        <p:blipFill>
          <a:blip r:embed="rId5"/>
          <a:stretch>
            <a:fillRect/>
          </a:stretch>
        </p:blipFill>
        <p:spPr>
          <a:xfrm>
            <a:off x="4279400" y="4504756"/>
            <a:ext cx="1919840" cy="156885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20" name="Straight Arrow Connector 19">
            <a:extLst>
              <a:ext uri="{FF2B5EF4-FFF2-40B4-BE49-F238E27FC236}">
                <a16:creationId xmlns:a16="http://schemas.microsoft.com/office/drawing/2014/main" id="{1A1522C5-EC07-835C-42FB-F9BEF3CCDE5E}"/>
              </a:ext>
            </a:extLst>
          </p:cNvPr>
          <p:cNvCxnSpPr>
            <a:cxnSpLocks/>
          </p:cNvCxnSpPr>
          <p:nvPr/>
        </p:nvCxnSpPr>
        <p:spPr>
          <a:xfrm flipV="1">
            <a:off x="6230967" y="2561812"/>
            <a:ext cx="753084" cy="1942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013BE38-37D8-19AF-88F5-38418A99279C}"/>
              </a:ext>
            </a:extLst>
          </p:cNvPr>
          <p:cNvSpPr txBox="1"/>
          <p:nvPr/>
        </p:nvSpPr>
        <p:spPr>
          <a:xfrm>
            <a:off x="3756636" y="3786757"/>
            <a:ext cx="1784463" cy="246221"/>
          </a:xfrm>
          <a:prstGeom prst="rect">
            <a:avLst/>
          </a:prstGeom>
          <a:solidFill>
            <a:schemeClr val="accent2"/>
          </a:solidFill>
          <a:ln>
            <a:solidFill>
              <a:schemeClr val="tx1"/>
            </a:solidFill>
          </a:ln>
        </p:spPr>
        <p:txBody>
          <a:bodyPr wrap="none" rtlCol="0">
            <a:spAutoFit/>
          </a:bodyPr>
          <a:lstStyle/>
          <a:p>
            <a:r>
              <a:rPr lang="en-US" sz="1000" dirty="0"/>
              <a:t>Cadre Parking= 892 Meters </a:t>
            </a:r>
          </a:p>
        </p:txBody>
      </p:sp>
      <p:sp>
        <p:nvSpPr>
          <p:cNvPr id="23" name="TextBox 22">
            <a:extLst>
              <a:ext uri="{FF2B5EF4-FFF2-40B4-BE49-F238E27FC236}">
                <a16:creationId xmlns:a16="http://schemas.microsoft.com/office/drawing/2014/main" id="{BAEC3993-BA08-639E-8F25-D74A0C1E22D6}"/>
              </a:ext>
            </a:extLst>
          </p:cNvPr>
          <p:cNvSpPr txBox="1"/>
          <p:nvPr/>
        </p:nvSpPr>
        <p:spPr>
          <a:xfrm>
            <a:off x="4279400" y="5866284"/>
            <a:ext cx="1612942" cy="246221"/>
          </a:xfrm>
          <a:prstGeom prst="rect">
            <a:avLst/>
          </a:prstGeom>
          <a:solidFill>
            <a:schemeClr val="accent2"/>
          </a:solidFill>
          <a:ln>
            <a:solidFill>
              <a:schemeClr val="tx1"/>
            </a:solidFill>
          </a:ln>
        </p:spPr>
        <p:txBody>
          <a:bodyPr wrap="none" rtlCol="0">
            <a:spAutoFit/>
          </a:bodyPr>
          <a:lstStyle/>
          <a:p>
            <a:r>
              <a:rPr lang="en-US" sz="1000" dirty="0"/>
              <a:t>Cadet drop off= 2.9 miles</a:t>
            </a:r>
          </a:p>
        </p:txBody>
      </p:sp>
      <p:sp>
        <p:nvSpPr>
          <p:cNvPr id="26" name="TextBox 25">
            <a:extLst>
              <a:ext uri="{FF2B5EF4-FFF2-40B4-BE49-F238E27FC236}">
                <a16:creationId xmlns:a16="http://schemas.microsoft.com/office/drawing/2014/main" id="{F518F686-57F6-21CB-9520-D06F552A1AE9}"/>
              </a:ext>
            </a:extLst>
          </p:cNvPr>
          <p:cNvSpPr txBox="1"/>
          <p:nvPr/>
        </p:nvSpPr>
        <p:spPr>
          <a:xfrm>
            <a:off x="929801" y="4032978"/>
            <a:ext cx="1765227" cy="307777"/>
          </a:xfrm>
          <a:prstGeom prst="rect">
            <a:avLst/>
          </a:prstGeom>
          <a:noFill/>
        </p:spPr>
        <p:txBody>
          <a:bodyPr wrap="none" rtlCol="0">
            <a:spAutoFit/>
          </a:bodyPr>
          <a:lstStyle/>
          <a:p>
            <a:r>
              <a:rPr lang="en-US" dirty="0"/>
              <a:t>Location of drop off:</a:t>
            </a:r>
          </a:p>
        </p:txBody>
      </p:sp>
    </p:spTree>
    <p:extLst>
      <p:ext uri="{BB962C8B-B14F-4D97-AF65-F5344CB8AC3E}">
        <p14:creationId xmlns:p14="http://schemas.microsoft.com/office/powerpoint/2010/main" val="135987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665D53-A97E-1813-A174-9ADF0049AF70}"/>
              </a:ext>
            </a:extLst>
          </p:cNvPr>
          <p:cNvSpPr>
            <a:spLocks noGrp="1"/>
          </p:cNvSpPr>
          <p:nvPr>
            <p:ph type="body" idx="2"/>
          </p:nvPr>
        </p:nvSpPr>
        <p:spPr>
          <a:xfrm>
            <a:off x="3439887" y="1600200"/>
            <a:ext cx="5301342" cy="4526100"/>
          </a:xfrm>
        </p:spPr>
        <p:txBody>
          <a:bodyPr/>
          <a:lstStyle/>
          <a:p>
            <a:pPr marL="203200" indent="0">
              <a:buNone/>
            </a:pPr>
            <a:r>
              <a:rPr lang="en-US" dirty="0"/>
              <a:t>Command and Control: </a:t>
            </a:r>
          </a:p>
          <a:p>
            <a:pPr marL="203200" indent="0">
              <a:buNone/>
            </a:pPr>
            <a:r>
              <a:rPr lang="en-US" dirty="0"/>
              <a:t>CPT Williams leads all operations for medical evacuation </a:t>
            </a:r>
          </a:p>
          <a:p>
            <a:pPr marL="203200" indent="0">
              <a:buNone/>
            </a:pPr>
            <a:endParaRPr lang="en-US" dirty="0"/>
          </a:p>
          <a:p>
            <a:pPr marL="203200" indent="0">
              <a:buNone/>
            </a:pPr>
            <a:r>
              <a:rPr lang="en-US" dirty="0"/>
              <a:t>Priority of Care: </a:t>
            </a:r>
          </a:p>
          <a:p>
            <a:pPr marL="203200" indent="0">
              <a:buNone/>
            </a:pPr>
            <a:endParaRPr lang="en-US" dirty="0"/>
          </a:p>
          <a:p>
            <a:pPr marL="203200" indent="0">
              <a:buNone/>
            </a:pPr>
            <a:r>
              <a:rPr lang="en-US" dirty="0"/>
              <a:t>Urgent- Immediate 911 Call</a:t>
            </a:r>
          </a:p>
          <a:p>
            <a:pPr marL="203200" indent="0">
              <a:buNone/>
            </a:pPr>
            <a:endParaRPr lang="en-US" dirty="0"/>
          </a:p>
          <a:p>
            <a:pPr marL="203200" indent="0">
              <a:buNone/>
            </a:pPr>
            <a:r>
              <a:rPr lang="en-US" dirty="0"/>
              <a:t>Priority- Evac to Aid station and transport via GSA to Saint Johns. 6.4 miles. </a:t>
            </a:r>
          </a:p>
          <a:p>
            <a:pPr marL="203200" indent="0">
              <a:buNone/>
            </a:pPr>
            <a:endParaRPr lang="en-US" dirty="0"/>
          </a:p>
          <a:p>
            <a:pPr marL="203200" indent="0">
              <a:buNone/>
            </a:pPr>
            <a:r>
              <a:rPr lang="en-US" dirty="0"/>
              <a:t>Routine- Treated at aid station. </a:t>
            </a:r>
          </a:p>
          <a:p>
            <a:pPr marL="203200" indent="0">
              <a:buNone/>
            </a:pPr>
            <a:endParaRPr lang="en-US" dirty="0"/>
          </a:p>
          <a:p>
            <a:pPr marL="203200" indent="0">
              <a:buNone/>
            </a:pPr>
            <a:r>
              <a:rPr lang="en-US" dirty="0"/>
              <a:t>Personnel: </a:t>
            </a:r>
          </a:p>
          <a:p>
            <a:pPr marL="203200" indent="0">
              <a:buNone/>
            </a:pPr>
            <a:r>
              <a:rPr lang="en-US" dirty="0"/>
              <a:t>5x Medics from National Guard</a:t>
            </a:r>
          </a:p>
          <a:p>
            <a:pPr marL="203200" indent="0">
              <a:buNone/>
            </a:pPr>
            <a:r>
              <a:rPr lang="en-US" dirty="0"/>
              <a:t>BDE Nurse- CPT Williams </a:t>
            </a:r>
          </a:p>
          <a:p>
            <a:pPr marL="203200" indent="0">
              <a:buNone/>
            </a:pPr>
            <a:endParaRPr lang="en-US" dirty="0"/>
          </a:p>
          <a:p>
            <a:pPr marL="203200" indent="0">
              <a:buNone/>
            </a:pPr>
            <a:r>
              <a:rPr lang="en-US" dirty="0"/>
              <a:t>Equipment: </a:t>
            </a:r>
          </a:p>
          <a:p>
            <a:pPr marL="203200" indent="0">
              <a:buNone/>
            </a:pPr>
            <a:r>
              <a:rPr lang="en-US" dirty="0"/>
              <a:t>Dedicated Golf Cart</a:t>
            </a:r>
          </a:p>
          <a:p>
            <a:pPr marL="203200" indent="0">
              <a:buNone/>
            </a:pPr>
            <a:r>
              <a:rPr lang="en-US" dirty="0"/>
              <a:t>Dedicated GSA</a:t>
            </a:r>
          </a:p>
        </p:txBody>
      </p:sp>
      <p:sp>
        <p:nvSpPr>
          <p:cNvPr id="2" name="Title 5">
            <a:extLst>
              <a:ext uri="{FF2B5EF4-FFF2-40B4-BE49-F238E27FC236}">
                <a16:creationId xmlns:a16="http://schemas.microsoft.com/office/drawing/2014/main" id="{679217E8-7936-CAE2-F086-25EB9B4308FB}"/>
              </a:ext>
            </a:extLst>
          </p:cNvPr>
          <p:cNvSpPr txBox="1">
            <a:spLocks/>
          </p:cNvSpPr>
          <p:nvPr/>
        </p:nvSpPr>
        <p:spPr>
          <a:xfrm>
            <a:off x="609600" y="612775"/>
            <a:ext cx="8229600" cy="1139700"/>
          </a:xfrm>
          <a:prstGeom prst="rect">
            <a:avLst/>
          </a:prstGeom>
          <a:noFill/>
          <a:ln>
            <a:noFill/>
          </a:ln>
        </p:spPr>
        <p:txBody>
          <a:bodyPr lIns="91425" tIns="91425" rIns="91425" bIns="91425" anchor="ctr" anchorCtr="1"/>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400" dirty="0"/>
              <a:t>Medical</a:t>
            </a:r>
          </a:p>
        </p:txBody>
      </p:sp>
      <p:pic>
        <p:nvPicPr>
          <p:cNvPr id="9" name="Picture 8">
            <a:extLst>
              <a:ext uri="{FF2B5EF4-FFF2-40B4-BE49-F238E27FC236}">
                <a16:creationId xmlns:a16="http://schemas.microsoft.com/office/drawing/2014/main" id="{8185D598-FF4A-04A7-ACD4-FAB33842669D}"/>
              </a:ext>
            </a:extLst>
          </p:cNvPr>
          <p:cNvPicPr>
            <a:picLocks noChangeAspect="1"/>
          </p:cNvPicPr>
          <p:nvPr/>
        </p:nvPicPr>
        <p:blipFill>
          <a:blip r:embed="rId2"/>
          <a:stretch>
            <a:fillRect/>
          </a:stretch>
        </p:blipFill>
        <p:spPr>
          <a:xfrm>
            <a:off x="642258" y="929010"/>
            <a:ext cx="2674852" cy="5197290"/>
          </a:xfrm>
          <a:prstGeom prst="rect">
            <a:avLst/>
          </a:prstGeom>
        </p:spPr>
      </p:pic>
      <p:pic>
        <p:nvPicPr>
          <p:cNvPr id="11" name="Picture 10">
            <a:extLst>
              <a:ext uri="{FF2B5EF4-FFF2-40B4-BE49-F238E27FC236}">
                <a16:creationId xmlns:a16="http://schemas.microsoft.com/office/drawing/2014/main" id="{BE8CEAA6-FB9A-5ECF-26B2-CD13C99B27D1}"/>
              </a:ext>
            </a:extLst>
          </p:cNvPr>
          <p:cNvPicPr>
            <a:picLocks noChangeAspect="1"/>
          </p:cNvPicPr>
          <p:nvPr/>
        </p:nvPicPr>
        <p:blipFill>
          <a:blip r:embed="rId3"/>
          <a:stretch>
            <a:fillRect/>
          </a:stretch>
        </p:blipFill>
        <p:spPr>
          <a:xfrm>
            <a:off x="6549276" y="3863237"/>
            <a:ext cx="2289924" cy="2263063"/>
          </a:xfrm>
          <a:prstGeom prst="rect">
            <a:avLst/>
          </a:prstGeom>
        </p:spPr>
      </p:pic>
      <p:sp>
        <p:nvSpPr>
          <p:cNvPr id="12" name="TextBox 11">
            <a:extLst>
              <a:ext uri="{FF2B5EF4-FFF2-40B4-BE49-F238E27FC236}">
                <a16:creationId xmlns:a16="http://schemas.microsoft.com/office/drawing/2014/main" id="{85802BB4-A627-5B35-565C-79B4589D0FA6}"/>
              </a:ext>
            </a:extLst>
          </p:cNvPr>
          <p:cNvSpPr txBox="1"/>
          <p:nvPr/>
        </p:nvSpPr>
        <p:spPr>
          <a:xfrm>
            <a:off x="6644801" y="3555460"/>
            <a:ext cx="2095445" cy="307777"/>
          </a:xfrm>
          <a:prstGeom prst="rect">
            <a:avLst/>
          </a:prstGeom>
          <a:noFill/>
        </p:spPr>
        <p:txBody>
          <a:bodyPr wrap="none" rtlCol="0">
            <a:spAutoFit/>
          </a:bodyPr>
          <a:lstStyle/>
          <a:p>
            <a:r>
              <a:rPr lang="en-US" dirty="0"/>
              <a:t>Location of Saint Johns:</a:t>
            </a:r>
          </a:p>
        </p:txBody>
      </p:sp>
    </p:spTree>
    <p:extLst>
      <p:ext uri="{BB962C8B-B14F-4D97-AF65-F5344CB8AC3E}">
        <p14:creationId xmlns:p14="http://schemas.microsoft.com/office/powerpoint/2010/main" val="186662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D3DB-9FCA-6F78-2966-7432EE4E19C4}"/>
              </a:ext>
            </a:extLst>
          </p:cNvPr>
          <p:cNvSpPr>
            <a:spLocks noGrp="1"/>
          </p:cNvSpPr>
          <p:nvPr>
            <p:ph type="title"/>
          </p:nvPr>
        </p:nvSpPr>
        <p:spPr/>
        <p:txBody>
          <a:bodyPr/>
          <a:lstStyle/>
          <a:p>
            <a:r>
              <a:rPr lang="en-US" sz="2400" dirty="0"/>
              <a:t>Command and Control</a:t>
            </a:r>
          </a:p>
        </p:txBody>
      </p:sp>
      <p:sp>
        <p:nvSpPr>
          <p:cNvPr id="3" name="Text Placeholder 2">
            <a:extLst>
              <a:ext uri="{FF2B5EF4-FFF2-40B4-BE49-F238E27FC236}">
                <a16:creationId xmlns:a16="http://schemas.microsoft.com/office/drawing/2014/main" id="{F3C15F05-35B7-9DA2-42C5-3A8E7FD3588C}"/>
              </a:ext>
            </a:extLst>
          </p:cNvPr>
          <p:cNvSpPr>
            <a:spLocks noGrp="1"/>
          </p:cNvSpPr>
          <p:nvPr>
            <p:ph type="body" idx="1"/>
          </p:nvPr>
        </p:nvSpPr>
        <p:spPr>
          <a:xfrm>
            <a:off x="4572000" y="1513115"/>
            <a:ext cx="4038599" cy="4526100"/>
          </a:xfrm>
        </p:spPr>
        <p:txBody>
          <a:bodyPr/>
          <a:lstStyle/>
          <a:p>
            <a:pPr marL="203200" indent="0">
              <a:buNone/>
            </a:pPr>
            <a:r>
              <a:rPr lang="en-US" dirty="0"/>
              <a:t>Internal Lane Control: </a:t>
            </a:r>
          </a:p>
          <a:p>
            <a:pPr marL="203200" indent="0">
              <a:buNone/>
            </a:pPr>
            <a:endParaRPr lang="en-US" dirty="0"/>
          </a:p>
          <a:p>
            <a:pPr marL="203200" indent="0">
              <a:buNone/>
            </a:pPr>
            <a:r>
              <a:rPr lang="en-US" dirty="0"/>
              <a:t>Handheld Radios </a:t>
            </a:r>
          </a:p>
          <a:p>
            <a:r>
              <a:rPr lang="en-US" dirty="0"/>
              <a:t> Command Post 1-1</a:t>
            </a:r>
          </a:p>
          <a:p>
            <a:r>
              <a:rPr lang="en-US" dirty="0"/>
              <a:t> Road March 2-1 </a:t>
            </a:r>
          </a:p>
          <a:p>
            <a:pPr lvl="1"/>
            <a:endParaRPr lang="en-US" dirty="0"/>
          </a:p>
          <a:p>
            <a:pPr marL="203200" indent="0">
              <a:buNone/>
            </a:pPr>
            <a:r>
              <a:rPr lang="en-US" dirty="0"/>
              <a:t>External Communication: </a:t>
            </a:r>
          </a:p>
          <a:p>
            <a:pPr marL="203200" indent="0">
              <a:buNone/>
            </a:pPr>
            <a:endParaRPr lang="en-US" dirty="0"/>
          </a:p>
          <a:p>
            <a:pPr marL="203200" indent="0">
              <a:buNone/>
            </a:pPr>
            <a:r>
              <a:rPr lang="en-US" dirty="0"/>
              <a:t>Signal Chats: </a:t>
            </a:r>
          </a:p>
          <a:p>
            <a:pPr marL="635000" lvl="1" indent="-460375"/>
            <a:r>
              <a:rPr lang="en-US" dirty="0"/>
              <a:t>Event Standings – TBP </a:t>
            </a:r>
          </a:p>
          <a:p>
            <a:pPr marL="635000" lvl="1" indent="-460375"/>
            <a:r>
              <a:rPr lang="en-US" dirty="0"/>
              <a:t>RFI Chat </a:t>
            </a:r>
          </a:p>
        </p:txBody>
      </p:sp>
      <p:graphicFrame>
        <p:nvGraphicFramePr>
          <p:cNvPr id="8" name="Object 7">
            <a:extLst>
              <a:ext uri="{FF2B5EF4-FFF2-40B4-BE49-F238E27FC236}">
                <a16:creationId xmlns:a16="http://schemas.microsoft.com/office/drawing/2014/main" id="{03DB4E8F-D06D-6877-039C-6EE9BEE96AEB}"/>
              </a:ext>
            </a:extLst>
          </p:cNvPr>
          <p:cNvGraphicFramePr>
            <a:graphicFrameLocks noChangeAspect="1"/>
          </p:cNvGraphicFramePr>
          <p:nvPr>
            <p:extLst>
              <p:ext uri="{D42A27DB-BD31-4B8C-83A1-F6EECF244321}">
                <p14:modId xmlns:p14="http://schemas.microsoft.com/office/powerpoint/2010/main" val="111762105"/>
              </p:ext>
            </p:extLst>
          </p:nvPr>
        </p:nvGraphicFramePr>
        <p:xfrm>
          <a:off x="555625" y="1568450"/>
          <a:ext cx="3438525" cy="1533525"/>
        </p:xfrm>
        <a:graphic>
          <a:graphicData uri="http://schemas.openxmlformats.org/presentationml/2006/ole">
            <mc:AlternateContent xmlns:mc="http://schemas.openxmlformats.org/markup-compatibility/2006">
              <mc:Choice xmlns:v="urn:schemas-microsoft-com:vml" Requires="v">
                <p:oleObj name="Worksheet" r:id="rId2" imgW="3438630" imgH="1533667" progId="Excel.Sheet.12">
                  <p:embed/>
                </p:oleObj>
              </mc:Choice>
              <mc:Fallback>
                <p:oleObj name="Worksheet" r:id="rId2" imgW="3438630" imgH="1533667" progId="Excel.Sheet.12">
                  <p:embed/>
                  <p:pic>
                    <p:nvPicPr>
                      <p:cNvPr id="8" name="Object 7">
                        <a:extLst>
                          <a:ext uri="{FF2B5EF4-FFF2-40B4-BE49-F238E27FC236}">
                            <a16:creationId xmlns:a16="http://schemas.microsoft.com/office/drawing/2014/main" id="{03DB4E8F-D06D-6877-039C-6EE9BEE96AEB}"/>
                          </a:ext>
                        </a:extLst>
                      </p:cNvPr>
                      <p:cNvPicPr/>
                      <p:nvPr/>
                    </p:nvPicPr>
                    <p:blipFill>
                      <a:blip r:embed="rId3"/>
                      <a:stretch>
                        <a:fillRect/>
                      </a:stretch>
                    </p:blipFill>
                    <p:spPr>
                      <a:xfrm>
                        <a:off x="555625" y="1568450"/>
                        <a:ext cx="3438525" cy="1533525"/>
                      </a:xfrm>
                      <a:prstGeom prst="rect">
                        <a:avLst/>
                      </a:prstGeom>
                    </p:spPr>
                  </p:pic>
                </p:oleObj>
              </mc:Fallback>
            </mc:AlternateContent>
          </a:graphicData>
        </a:graphic>
      </p:graphicFrame>
      <p:sp>
        <p:nvSpPr>
          <p:cNvPr id="9" name="Text Placeholder 2">
            <a:extLst>
              <a:ext uri="{FF2B5EF4-FFF2-40B4-BE49-F238E27FC236}">
                <a16:creationId xmlns:a16="http://schemas.microsoft.com/office/drawing/2014/main" id="{2FBD8A9E-F29B-075B-EFA0-84F60BE78A60}"/>
              </a:ext>
            </a:extLst>
          </p:cNvPr>
          <p:cNvSpPr txBox="1">
            <a:spLocks/>
          </p:cNvSpPr>
          <p:nvPr/>
        </p:nvSpPr>
        <p:spPr>
          <a:xfrm>
            <a:off x="457200" y="3537857"/>
            <a:ext cx="4038599" cy="45261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2pPr>
            <a:lvl3pPr marL="1143000" marR="0" lvl="2" indent="-762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3pPr>
            <a:lvl4pPr marL="1600200" marR="0" lvl="3"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4pPr>
            <a:lvl5pPr marL="2057400" marR="0" lvl="4"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5pPr>
            <a:lvl6pPr marL="2514600" marR="0" lvl="5"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6pPr>
            <a:lvl7pPr marL="2971800" marR="0" lvl="6"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7pPr>
            <a:lvl8pPr marL="3429000" marR="0" lvl="7"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8pPr>
            <a:lvl9pPr marL="3886200" marR="0" lvl="8"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9pPr>
          </a:lstStyle>
          <a:p>
            <a:pPr marL="203200" indent="0">
              <a:buNone/>
            </a:pPr>
            <a:r>
              <a:rPr lang="en-US" dirty="0"/>
              <a:t>Process for Lane disputes:</a:t>
            </a:r>
          </a:p>
          <a:p>
            <a:pPr marL="203200" indent="0">
              <a:buNone/>
            </a:pPr>
            <a:endParaRPr lang="en-US" dirty="0"/>
          </a:p>
          <a:p>
            <a:pPr marL="203200" indent="0">
              <a:buNone/>
            </a:pPr>
            <a:r>
              <a:rPr lang="en-US" dirty="0"/>
              <a:t>Cadet to station OIC &gt; Lane OIC &gt; CP OIC &gt; PMS of KU</a:t>
            </a:r>
          </a:p>
          <a:p>
            <a:pPr marL="203200" indent="0">
              <a:buNone/>
            </a:pPr>
            <a:endParaRPr lang="en-US" dirty="0"/>
          </a:p>
          <a:p>
            <a:pPr marL="203200" indent="0">
              <a:buNone/>
            </a:pPr>
            <a:endParaRPr lang="en-US" dirty="0"/>
          </a:p>
          <a:p>
            <a:pPr marL="203200" indent="0">
              <a:buNone/>
            </a:pPr>
            <a:r>
              <a:rPr lang="en-US" dirty="0"/>
              <a:t>Process for score keeping: </a:t>
            </a:r>
          </a:p>
          <a:p>
            <a:pPr marL="203200" indent="0">
              <a:buNone/>
            </a:pPr>
            <a:endParaRPr lang="en-US" dirty="0"/>
          </a:p>
          <a:p>
            <a:pPr marL="203200" indent="0">
              <a:buNone/>
            </a:pPr>
            <a:r>
              <a:rPr lang="en-US" dirty="0"/>
              <a:t>Scored at station (hole punch)  &gt; Lane OIC &gt; Golf Carts &gt; Command Post</a:t>
            </a:r>
          </a:p>
          <a:p>
            <a:pPr marL="203200" indent="0">
              <a:buNone/>
            </a:pPr>
            <a:endParaRPr lang="en-US" dirty="0"/>
          </a:p>
          <a:p>
            <a:pPr marL="203200" indent="0">
              <a:buNone/>
            </a:pPr>
            <a:endParaRPr lang="en-US" dirty="0"/>
          </a:p>
          <a:p>
            <a:endParaRPr lang="en-US" dirty="0"/>
          </a:p>
          <a:p>
            <a:pPr marL="203200" indent="0">
              <a:buNone/>
            </a:pPr>
            <a:endParaRPr lang="en-US" dirty="0"/>
          </a:p>
        </p:txBody>
      </p:sp>
      <p:pic>
        <p:nvPicPr>
          <p:cNvPr id="11" name="Picture 10">
            <a:extLst>
              <a:ext uri="{FF2B5EF4-FFF2-40B4-BE49-F238E27FC236}">
                <a16:creationId xmlns:a16="http://schemas.microsoft.com/office/drawing/2014/main" id="{960DD2FF-F1E0-0671-0C07-F9265D068505}"/>
              </a:ext>
            </a:extLst>
          </p:cNvPr>
          <p:cNvPicPr>
            <a:picLocks noChangeAspect="1"/>
          </p:cNvPicPr>
          <p:nvPr/>
        </p:nvPicPr>
        <p:blipFill>
          <a:blip r:embed="rId4"/>
          <a:stretch>
            <a:fillRect/>
          </a:stretch>
        </p:blipFill>
        <p:spPr>
          <a:xfrm>
            <a:off x="5865114" y="4074099"/>
            <a:ext cx="1711344" cy="1726808"/>
          </a:xfrm>
          <a:prstGeom prst="rect">
            <a:avLst/>
          </a:prstGeom>
        </p:spPr>
      </p:pic>
    </p:spTree>
    <p:extLst>
      <p:ext uri="{BB962C8B-B14F-4D97-AF65-F5344CB8AC3E}">
        <p14:creationId xmlns:p14="http://schemas.microsoft.com/office/powerpoint/2010/main" val="109526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93A4EDE-EF08-8FA0-836F-8894E7BF1A50}"/>
              </a:ext>
            </a:extLst>
          </p:cNvPr>
          <p:cNvGraphicFramePr>
            <a:graphicFrameLocks noChangeAspect="1"/>
          </p:cNvGraphicFramePr>
          <p:nvPr>
            <p:extLst>
              <p:ext uri="{D42A27DB-BD31-4B8C-83A1-F6EECF244321}">
                <p14:modId xmlns:p14="http://schemas.microsoft.com/office/powerpoint/2010/main" val="3528147594"/>
              </p:ext>
            </p:extLst>
          </p:nvPr>
        </p:nvGraphicFramePr>
        <p:xfrm>
          <a:off x="3107297" y="1204890"/>
          <a:ext cx="2606675" cy="1485900"/>
        </p:xfrm>
        <a:graphic>
          <a:graphicData uri="http://schemas.openxmlformats.org/presentationml/2006/ole">
            <mc:AlternateContent xmlns:mc="http://schemas.openxmlformats.org/markup-compatibility/2006">
              <mc:Choice xmlns:v="urn:schemas-microsoft-com:vml" Requires="v">
                <p:oleObj name="Worksheet" r:id="rId2" imgW="2606253" imgH="1485994" progId="Excel.Sheet.12">
                  <p:embed/>
                </p:oleObj>
              </mc:Choice>
              <mc:Fallback>
                <p:oleObj name="Worksheet" r:id="rId2" imgW="2606253" imgH="1485994" progId="Excel.Sheet.12">
                  <p:embed/>
                  <p:pic>
                    <p:nvPicPr>
                      <p:cNvPr id="5" name="Object 4">
                        <a:extLst>
                          <a:ext uri="{FF2B5EF4-FFF2-40B4-BE49-F238E27FC236}">
                            <a16:creationId xmlns:a16="http://schemas.microsoft.com/office/drawing/2014/main" id="{B93A4EDE-EF08-8FA0-836F-8894E7BF1A50}"/>
                          </a:ext>
                        </a:extLst>
                      </p:cNvPr>
                      <p:cNvPicPr/>
                      <p:nvPr/>
                    </p:nvPicPr>
                    <p:blipFill>
                      <a:blip r:embed="rId3"/>
                      <a:stretch>
                        <a:fillRect/>
                      </a:stretch>
                    </p:blipFill>
                    <p:spPr>
                      <a:xfrm>
                        <a:off x="3107297" y="1204890"/>
                        <a:ext cx="2606675" cy="1485900"/>
                      </a:xfrm>
                      <a:prstGeom prst="rect">
                        <a:avLst/>
                      </a:prstGeom>
                    </p:spPr>
                  </p:pic>
                </p:oleObj>
              </mc:Fallback>
            </mc:AlternateContent>
          </a:graphicData>
        </a:graphic>
      </p:graphicFrame>
      <p:sp>
        <p:nvSpPr>
          <p:cNvPr id="6" name="Shape 346">
            <a:extLst>
              <a:ext uri="{FF2B5EF4-FFF2-40B4-BE49-F238E27FC236}">
                <a16:creationId xmlns:a16="http://schemas.microsoft.com/office/drawing/2014/main" id="{985CD82B-8586-50A5-3E15-EA29ABB9AEF0}"/>
              </a:ext>
            </a:extLst>
          </p:cNvPr>
          <p:cNvSpPr txBox="1">
            <a:spLocks/>
          </p:cNvSpPr>
          <p:nvPr/>
        </p:nvSpPr>
        <p:spPr>
          <a:xfrm>
            <a:off x="457200" y="129147"/>
            <a:ext cx="8229600" cy="1139700"/>
          </a:xfrm>
          <a:prstGeom prst="rect">
            <a:avLst/>
          </a:prstGeom>
          <a:noFill/>
          <a:ln>
            <a:noFill/>
          </a:ln>
        </p:spPr>
        <p:txBody>
          <a:bodyPr lIns="91425" tIns="91425" rIns="91425" bIns="91425" anchor="ctr" anchorCtr="1">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800" b="1" dirty="0">
                <a:solidFill>
                  <a:schemeClr val="dk1"/>
                </a:solidFill>
              </a:rPr>
              <a:t>Task Organization</a:t>
            </a:r>
          </a:p>
        </p:txBody>
      </p:sp>
      <p:graphicFrame>
        <p:nvGraphicFramePr>
          <p:cNvPr id="7" name="Object 6">
            <a:extLst>
              <a:ext uri="{FF2B5EF4-FFF2-40B4-BE49-F238E27FC236}">
                <a16:creationId xmlns:a16="http://schemas.microsoft.com/office/drawing/2014/main" id="{AE078C47-E06D-679D-2D14-22A50BC71B57}"/>
              </a:ext>
            </a:extLst>
          </p:cNvPr>
          <p:cNvGraphicFramePr>
            <a:graphicFrameLocks noChangeAspect="1"/>
          </p:cNvGraphicFramePr>
          <p:nvPr>
            <p:extLst>
              <p:ext uri="{D42A27DB-BD31-4B8C-83A1-F6EECF244321}">
                <p14:modId xmlns:p14="http://schemas.microsoft.com/office/powerpoint/2010/main" val="2306840743"/>
              </p:ext>
            </p:extLst>
          </p:nvPr>
        </p:nvGraphicFramePr>
        <p:xfrm>
          <a:off x="148945" y="2879747"/>
          <a:ext cx="2651125" cy="2773363"/>
        </p:xfrm>
        <a:graphic>
          <a:graphicData uri="http://schemas.openxmlformats.org/presentationml/2006/ole">
            <mc:AlternateContent xmlns:mc="http://schemas.openxmlformats.org/markup-compatibility/2006">
              <mc:Choice xmlns:v="urn:schemas-microsoft-com:vml" Requires="v">
                <p:oleObj name="Worksheet" r:id="rId4" imgW="2651760" imgH="2773884" progId="Excel.Sheet.12">
                  <p:embed/>
                </p:oleObj>
              </mc:Choice>
              <mc:Fallback>
                <p:oleObj name="Worksheet" r:id="rId4" imgW="2651760" imgH="2773884" progId="Excel.Sheet.12">
                  <p:embed/>
                  <p:pic>
                    <p:nvPicPr>
                      <p:cNvPr id="7" name="Object 6">
                        <a:extLst>
                          <a:ext uri="{FF2B5EF4-FFF2-40B4-BE49-F238E27FC236}">
                            <a16:creationId xmlns:a16="http://schemas.microsoft.com/office/drawing/2014/main" id="{AE078C47-E06D-679D-2D14-22A50BC71B57}"/>
                          </a:ext>
                        </a:extLst>
                      </p:cNvPr>
                      <p:cNvPicPr/>
                      <p:nvPr/>
                    </p:nvPicPr>
                    <p:blipFill>
                      <a:blip r:embed="rId5"/>
                      <a:stretch>
                        <a:fillRect/>
                      </a:stretch>
                    </p:blipFill>
                    <p:spPr>
                      <a:xfrm>
                        <a:off x="148945" y="2879747"/>
                        <a:ext cx="2651125" cy="277336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6CC6630-6113-9E8D-395F-E82DC7B5EF00}"/>
              </a:ext>
            </a:extLst>
          </p:cNvPr>
          <p:cNvGraphicFramePr>
            <a:graphicFrameLocks noChangeAspect="1"/>
          </p:cNvGraphicFramePr>
          <p:nvPr>
            <p:extLst>
              <p:ext uri="{D42A27DB-BD31-4B8C-83A1-F6EECF244321}">
                <p14:modId xmlns:p14="http://schemas.microsoft.com/office/powerpoint/2010/main" val="3432455681"/>
              </p:ext>
            </p:extLst>
          </p:nvPr>
        </p:nvGraphicFramePr>
        <p:xfrm>
          <a:off x="3085073" y="3078185"/>
          <a:ext cx="2651125" cy="2574925"/>
        </p:xfrm>
        <a:graphic>
          <a:graphicData uri="http://schemas.openxmlformats.org/presentationml/2006/ole">
            <mc:AlternateContent xmlns:mc="http://schemas.openxmlformats.org/markup-compatibility/2006">
              <mc:Choice xmlns:v="urn:schemas-microsoft-com:vml" Requires="v">
                <p:oleObj name="Worksheet" r:id="rId6" imgW="2651760" imgH="2575356" progId="Excel.Sheet.12">
                  <p:embed/>
                </p:oleObj>
              </mc:Choice>
              <mc:Fallback>
                <p:oleObj name="Worksheet" r:id="rId6" imgW="2651760" imgH="2575356" progId="Excel.Sheet.12">
                  <p:embed/>
                  <p:pic>
                    <p:nvPicPr>
                      <p:cNvPr id="8" name="Object 7">
                        <a:extLst>
                          <a:ext uri="{FF2B5EF4-FFF2-40B4-BE49-F238E27FC236}">
                            <a16:creationId xmlns:a16="http://schemas.microsoft.com/office/drawing/2014/main" id="{36CC6630-6113-9E8D-395F-E82DC7B5EF00}"/>
                          </a:ext>
                        </a:extLst>
                      </p:cNvPr>
                      <p:cNvPicPr/>
                      <p:nvPr/>
                    </p:nvPicPr>
                    <p:blipFill>
                      <a:blip r:embed="rId7"/>
                      <a:stretch>
                        <a:fillRect/>
                      </a:stretch>
                    </p:blipFill>
                    <p:spPr>
                      <a:xfrm>
                        <a:off x="3085073" y="3078185"/>
                        <a:ext cx="2651125" cy="25749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0571296-B30E-1D1D-764A-96864AAC9987}"/>
              </a:ext>
            </a:extLst>
          </p:cNvPr>
          <p:cNvGraphicFramePr>
            <a:graphicFrameLocks noChangeAspect="1"/>
          </p:cNvGraphicFramePr>
          <p:nvPr>
            <p:extLst>
              <p:ext uri="{D42A27DB-BD31-4B8C-83A1-F6EECF244321}">
                <p14:modId xmlns:p14="http://schemas.microsoft.com/office/powerpoint/2010/main" val="4067381611"/>
              </p:ext>
            </p:extLst>
          </p:nvPr>
        </p:nvGraphicFramePr>
        <p:xfrm>
          <a:off x="6035675" y="3078185"/>
          <a:ext cx="2651125" cy="1104900"/>
        </p:xfrm>
        <a:graphic>
          <a:graphicData uri="http://schemas.openxmlformats.org/presentationml/2006/ole">
            <mc:AlternateContent xmlns:mc="http://schemas.openxmlformats.org/markup-compatibility/2006">
              <mc:Choice xmlns:v="urn:schemas-microsoft-com:vml" Requires="v">
                <p:oleObj name="Worksheet" r:id="rId8" imgW="2651760" imgH="1105057" progId="Excel.Sheet.12">
                  <p:embed/>
                </p:oleObj>
              </mc:Choice>
              <mc:Fallback>
                <p:oleObj name="Worksheet" r:id="rId8" imgW="2651760" imgH="1105057" progId="Excel.Sheet.12">
                  <p:embed/>
                  <p:pic>
                    <p:nvPicPr>
                      <p:cNvPr id="10" name="Object 9">
                        <a:extLst>
                          <a:ext uri="{FF2B5EF4-FFF2-40B4-BE49-F238E27FC236}">
                            <a16:creationId xmlns:a16="http://schemas.microsoft.com/office/drawing/2014/main" id="{C0571296-B30E-1D1D-764A-96864AAC9987}"/>
                          </a:ext>
                        </a:extLst>
                      </p:cNvPr>
                      <p:cNvPicPr/>
                      <p:nvPr/>
                    </p:nvPicPr>
                    <p:blipFill>
                      <a:blip r:embed="rId9"/>
                      <a:stretch>
                        <a:fillRect/>
                      </a:stretch>
                    </p:blipFill>
                    <p:spPr>
                      <a:xfrm>
                        <a:off x="6035675" y="3078185"/>
                        <a:ext cx="2651125" cy="1104900"/>
                      </a:xfrm>
                      <a:prstGeom prst="rect">
                        <a:avLst/>
                      </a:prstGeom>
                    </p:spPr>
                  </p:pic>
                </p:oleObj>
              </mc:Fallback>
            </mc:AlternateContent>
          </a:graphicData>
        </a:graphic>
      </p:graphicFrame>
    </p:spTree>
    <p:extLst>
      <p:ext uri="{BB962C8B-B14F-4D97-AF65-F5344CB8AC3E}">
        <p14:creationId xmlns:p14="http://schemas.microsoft.com/office/powerpoint/2010/main" val="54170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46">
            <a:extLst>
              <a:ext uri="{FF2B5EF4-FFF2-40B4-BE49-F238E27FC236}">
                <a16:creationId xmlns:a16="http://schemas.microsoft.com/office/drawing/2014/main" id="{F2833309-6933-A32C-13F6-7D2FE5C8FCC2}"/>
              </a:ext>
            </a:extLst>
          </p:cNvPr>
          <p:cNvSpPr txBox="1">
            <a:spLocks/>
          </p:cNvSpPr>
          <p:nvPr/>
        </p:nvSpPr>
        <p:spPr>
          <a:xfrm>
            <a:off x="457200" y="129147"/>
            <a:ext cx="8229600" cy="1139700"/>
          </a:xfrm>
          <a:prstGeom prst="rect">
            <a:avLst/>
          </a:prstGeom>
          <a:noFill/>
          <a:ln>
            <a:noFill/>
          </a:ln>
        </p:spPr>
        <p:txBody>
          <a:bodyPr lIns="91425" tIns="91425" rIns="91425" bIns="91425" anchor="ctr" anchorCtr="1">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800" b="1" dirty="0">
                <a:solidFill>
                  <a:schemeClr val="dk1"/>
                </a:solidFill>
              </a:rPr>
              <a:t>Task Organization</a:t>
            </a:r>
          </a:p>
        </p:txBody>
      </p:sp>
      <p:graphicFrame>
        <p:nvGraphicFramePr>
          <p:cNvPr id="7" name="Object 6">
            <a:extLst>
              <a:ext uri="{FF2B5EF4-FFF2-40B4-BE49-F238E27FC236}">
                <a16:creationId xmlns:a16="http://schemas.microsoft.com/office/drawing/2014/main" id="{3240F08E-060B-C54F-EFE9-6F2A8DEC3F3D}"/>
              </a:ext>
            </a:extLst>
          </p:cNvPr>
          <p:cNvGraphicFramePr>
            <a:graphicFrameLocks noChangeAspect="1"/>
          </p:cNvGraphicFramePr>
          <p:nvPr>
            <p:extLst>
              <p:ext uri="{D42A27DB-BD31-4B8C-83A1-F6EECF244321}">
                <p14:modId xmlns:p14="http://schemas.microsoft.com/office/powerpoint/2010/main" val="3220722604"/>
              </p:ext>
            </p:extLst>
          </p:nvPr>
        </p:nvGraphicFramePr>
        <p:xfrm>
          <a:off x="246063" y="900113"/>
          <a:ext cx="2320925" cy="1801812"/>
        </p:xfrm>
        <a:graphic>
          <a:graphicData uri="http://schemas.openxmlformats.org/presentationml/2006/ole">
            <mc:AlternateContent xmlns:mc="http://schemas.openxmlformats.org/markup-compatibility/2006">
              <mc:Choice xmlns:v="urn:schemas-microsoft-com:vml" Requires="v">
                <p:oleObj name="Worksheet" r:id="rId2" imgW="2981256" imgH="2314575" progId="Excel.Sheet.12">
                  <p:embed/>
                </p:oleObj>
              </mc:Choice>
              <mc:Fallback>
                <p:oleObj name="Worksheet" r:id="rId2" imgW="2981256" imgH="2314575" progId="Excel.Sheet.12">
                  <p:embed/>
                  <p:pic>
                    <p:nvPicPr>
                      <p:cNvPr id="7" name="Object 6">
                        <a:extLst>
                          <a:ext uri="{FF2B5EF4-FFF2-40B4-BE49-F238E27FC236}">
                            <a16:creationId xmlns:a16="http://schemas.microsoft.com/office/drawing/2014/main" id="{3240F08E-060B-C54F-EFE9-6F2A8DEC3F3D}"/>
                          </a:ext>
                        </a:extLst>
                      </p:cNvPr>
                      <p:cNvPicPr/>
                      <p:nvPr/>
                    </p:nvPicPr>
                    <p:blipFill>
                      <a:blip r:embed="rId3"/>
                      <a:stretch>
                        <a:fillRect/>
                      </a:stretch>
                    </p:blipFill>
                    <p:spPr>
                      <a:xfrm>
                        <a:off x="246063" y="900113"/>
                        <a:ext cx="2320925" cy="18018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88EE1D9-15D1-18C4-62B6-A2A50C64B5BE}"/>
              </a:ext>
            </a:extLst>
          </p:cNvPr>
          <p:cNvGraphicFramePr>
            <a:graphicFrameLocks noChangeAspect="1"/>
          </p:cNvGraphicFramePr>
          <p:nvPr>
            <p:extLst>
              <p:ext uri="{D42A27DB-BD31-4B8C-83A1-F6EECF244321}">
                <p14:modId xmlns:p14="http://schemas.microsoft.com/office/powerpoint/2010/main" val="2598375557"/>
              </p:ext>
            </p:extLst>
          </p:nvPr>
        </p:nvGraphicFramePr>
        <p:xfrm>
          <a:off x="6424613" y="3640138"/>
          <a:ext cx="2000250" cy="581025"/>
        </p:xfrm>
        <a:graphic>
          <a:graphicData uri="http://schemas.openxmlformats.org/presentationml/2006/ole">
            <mc:AlternateContent xmlns:mc="http://schemas.openxmlformats.org/markup-compatibility/2006">
              <mc:Choice xmlns:v="urn:schemas-microsoft-com:vml" Requires="v">
                <p:oleObj name="Worksheet" r:id="rId4" imgW="2000228" imgH="581076" progId="Excel.Sheet.12">
                  <p:embed/>
                </p:oleObj>
              </mc:Choice>
              <mc:Fallback>
                <p:oleObj name="Worksheet" r:id="rId4" imgW="2000228" imgH="581076" progId="Excel.Sheet.12">
                  <p:embed/>
                  <p:pic>
                    <p:nvPicPr>
                      <p:cNvPr id="8" name="Object 7">
                        <a:extLst>
                          <a:ext uri="{FF2B5EF4-FFF2-40B4-BE49-F238E27FC236}">
                            <a16:creationId xmlns:a16="http://schemas.microsoft.com/office/drawing/2014/main" id="{A88EE1D9-15D1-18C4-62B6-A2A50C64B5BE}"/>
                          </a:ext>
                        </a:extLst>
                      </p:cNvPr>
                      <p:cNvPicPr/>
                      <p:nvPr/>
                    </p:nvPicPr>
                    <p:blipFill>
                      <a:blip r:embed="rId5"/>
                      <a:stretch>
                        <a:fillRect/>
                      </a:stretch>
                    </p:blipFill>
                    <p:spPr>
                      <a:xfrm>
                        <a:off x="6424613" y="3640138"/>
                        <a:ext cx="2000250" cy="5810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F5F80C5-0450-1A25-2EEF-B676C24EFB11}"/>
              </a:ext>
            </a:extLst>
          </p:cNvPr>
          <p:cNvGraphicFramePr>
            <a:graphicFrameLocks noChangeAspect="1"/>
          </p:cNvGraphicFramePr>
          <p:nvPr>
            <p:extLst>
              <p:ext uri="{D42A27DB-BD31-4B8C-83A1-F6EECF244321}">
                <p14:modId xmlns:p14="http://schemas.microsoft.com/office/powerpoint/2010/main" val="4145115351"/>
              </p:ext>
            </p:extLst>
          </p:nvPr>
        </p:nvGraphicFramePr>
        <p:xfrm>
          <a:off x="246063" y="2813050"/>
          <a:ext cx="2320925" cy="2387600"/>
        </p:xfrm>
        <a:graphic>
          <a:graphicData uri="http://schemas.openxmlformats.org/presentationml/2006/ole">
            <mc:AlternateContent xmlns:mc="http://schemas.openxmlformats.org/markup-compatibility/2006">
              <mc:Choice xmlns:v="urn:schemas-microsoft-com:vml" Requires="v">
                <p:oleObj name="Worksheet" r:id="rId6" imgW="2981256" imgH="3066986" progId="Excel.Sheet.12">
                  <p:embed/>
                </p:oleObj>
              </mc:Choice>
              <mc:Fallback>
                <p:oleObj name="Worksheet" r:id="rId6" imgW="2981256" imgH="3066986" progId="Excel.Sheet.12">
                  <p:embed/>
                  <p:pic>
                    <p:nvPicPr>
                      <p:cNvPr id="10" name="Object 9">
                        <a:extLst>
                          <a:ext uri="{FF2B5EF4-FFF2-40B4-BE49-F238E27FC236}">
                            <a16:creationId xmlns:a16="http://schemas.microsoft.com/office/drawing/2014/main" id="{5F5F80C5-0450-1A25-2EEF-B676C24EFB11}"/>
                          </a:ext>
                        </a:extLst>
                      </p:cNvPr>
                      <p:cNvPicPr/>
                      <p:nvPr/>
                    </p:nvPicPr>
                    <p:blipFill>
                      <a:blip r:embed="rId7"/>
                      <a:stretch>
                        <a:fillRect/>
                      </a:stretch>
                    </p:blipFill>
                    <p:spPr>
                      <a:xfrm>
                        <a:off x="246063" y="2813050"/>
                        <a:ext cx="2320925" cy="23876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4599364-CD73-882F-A4D8-263EDBF78CAB}"/>
              </a:ext>
            </a:extLst>
          </p:cNvPr>
          <p:cNvGraphicFramePr>
            <a:graphicFrameLocks noChangeAspect="1"/>
          </p:cNvGraphicFramePr>
          <p:nvPr>
            <p:extLst>
              <p:ext uri="{D42A27DB-BD31-4B8C-83A1-F6EECF244321}">
                <p14:modId xmlns:p14="http://schemas.microsoft.com/office/powerpoint/2010/main" val="2531802534"/>
              </p:ext>
            </p:extLst>
          </p:nvPr>
        </p:nvGraphicFramePr>
        <p:xfrm>
          <a:off x="3290864" y="937141"/>
          <a:ext cx="2562271" cy="2619656"/>
        </p:xfrm>
        <a:graphic>
          <a:graphicData uri="http://schemas.openxmlformats.org/presentationml/2006/ole">
            <mc:AlternateContent xmlns:mc="http://schemas.openxmlformats.org/markup-compatibility/2006">
              <mc:Choice xmlns:v="urn:schemas-microsoft-com:vml" Requires="v">
                <p:oleObj name="Worksheet" r:id="rId8" imgW="3048142" imgH="3116643" progId="Excel.Sheet.12">
                  <p:embed/>
                </p:oleObj>
              </mc:Choice>
              <mc:Fallback>
                <p:oleObj name="Worksheet" r:id="rId8" imgW="3048142" imgH="3116643" progId="Excel.Sheet.12">
                  <p:embed/>
                  <p:pic>
                    <p:nvPicPr>
                      <p:cNvPr id="11" name="Object 10">
                        <a:extLst>
                          <a:ext uri="{FF2B5EF4-FFF2-40B4-BE49-F238E27FC236}">
                            <a16:creationId xmlns:a16="http://schemas.microsoft.com/office/drawing/2014/main" id="{C4599364-CD73-882F-A4D8-263EDBF78CAB}"/>
                          </a:ext>
                        </a:extLst>
                      </p:cNvPr>
                      <p:cNvPicPr/>
                      <p:nvPr/>
                    </p:nvPicPr>
                    <p:blipFill>
                      <a:blip r:embed="rId9"/>
                      <a:stretch>
                        <a:fillRect/>
                      </a:stretch>
                    </p:blipFill>
                    <p:spPr>
                      <a:xfrm>
                        <a:off x="3290864" y="937141"/>
                        <a:ext cx="2562271" cy="261965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CA89352-18D0-91A3-AE5A-6870627CC71B}"/>
              </a:ext>
            </a:extLst>
          </p:cNvPr>
          <p:cNvGraphicFramePr>
            <a:graphicFrameLocks noChangeAspect="1"/>
          </p:cNvGraphicFramePr>
          <p:nvPr>
            <p:extLst>
              <p:ext uri="{D42A27DB-BD31-4B8C-83A1-F6EECF244321}">
                <p14:modId xmlns:p14="http://schemas.microsoft.com/office/powerpoint/2010/main" val="4137421627"/>
              </p:ext>
            </p:extLst>
          </p:nvPr>
        </p:nvGraphicFramePr>
        <p:xfrm>
          <a:off x="3317875" y="3598863"/>
          <a:ext cx="2574925" cy="2686050"/>
        </p:xfrm>
        <a:graphic>
          <a:graphicData uri="http://schemas.openxmlformats.org/presentationml/2006/ole">
            <mc:AlternateContent xmlns:mc="http://schemas.openxmlformats.org/markup-compatibility/2006">
              <mc:Choice xmlns:v="urn:schemas-microsoft-com:vml" Requires="v">
                <p:oleObj name="Worksheet" r:id="rId10" imgW="3114512" imgH="3248051" progId="Excel.Sheet.12">
                  <p:embed/>
                </p:oleObj>
              </mc:Choice>
              <mc:Fallback>
                <p:oleObj name="Worksheet" r:id="rId10" imgW="3114512" imgH="3248051" progId="Excel.Sheet.12">
                  <p:embed/>
                  <p:pic>
                    <p:nvPicPr>
                      <p:cNvPr id="12" name="Object 11">
                        <a:extLst>
                          <a:ext uri="{FF2B5EF4-FFF2-40B4-BE49-F238E27FC236}">
                            <a16:creationId xmlns:a16="http://schemas.microsoft.com/office/drawing/2014/main" id="{8CA89352-18D0-91A3-AE5A-6870627CC71B}"/>
                          </a:ext>
                        </a:extLst>
                      </p:cNvPr>
                      <p:cNvPicPr/>
                      <p:nvPr/>
                    </p:nvPicPr>
                    <p:blipFill>
                      <a:blip r:embed="rId11"/>
                      <a:stretch>
                        <a:fillRect/>
                      </a:stretch>
                    </p:blipFill>
                    <p:spPr>
                      <a:xfrm>
                        <a:off x="3317875" y="3598863"/>
                        <a:ext cx="2574925" cy="26860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842CDD9-68B6-C6D7-A489-09CB729C1C78}"/>
              </a:ext>
            </a:extLst>
          </p:cNvPr>
          <p:cNvGraphicFramePr>
            <a:graphicFrameLocks noChangeAspect="1"/>
          </p:cNvGraphicFramePr>
          <p:nvPr>
            <p:extLst>
              <p:ext uri="{D42A27DB-BD31-4B8C-83A1-F6EECF244321}">
                <p14:modId xmlns:p14="http://schemas.microsoft.com/office/powerpoint/2010/main" val="1327070512"/>
              </p:ext>
            </p:extLst>
          </p:nvPr>
        </p:nvGraphicFramePr>
        <p:xfrm>
          <a:off x="6404488" y="937141"/>
          <a:ext cx="2562271" cy="2619656"/>
        </p:xfrm>
        <a:graphic>
          <a:graphicData uri="http://schemas.openxmlformats.org/presentationml/2006/ole">
            <mc:AlternateContent xmlns:mc="http://schemas.openxmlformats.org/markup-compatibility/2006">
              <mc:Choice xmlns:v="urn:schemas-microsoft-com:vml" Requires="v">
                <p:oleObj name="Worksheet" r:id="rId12" imgW="3048142" imgH="3116643" progId="Excel.Sheet.12">
                  <p:embed/>
                </p:oleObj>
              </mc:Choice>
              <mc:Fallback>
                <p:oleObj name="Worksheet" r:id="rId12" imgW="3048142" imgH="3116643" progId="Excel.Sheet.12">
                  <p:embed/>
                  <p:pic>
                    <p:nvPicPr>
                      <p:cNvPr id="13" name="Object 12">
                        <a:extLst>
                          <a:ext uri="{FF2B5EF4-FFF2-40B4-BE49-F238E27FC236}">
                            <a16:creationId xmlns:a16="http://schemas.microsoft.com/office/drawing/2014/main" id="{A842CDD9-68B6-C6D7-A489-09CB729C1C78}"/>
                          </a:ext>
                        </a:extLst>
                      </p:cNvPr>
                      <p:cNvPicPr/>
                      <p:nvPr/>
                    </p:nvPicPr>
                    <p:blipFill>
                      <a:blip r:embed="rId13"/>
                      <a:stretch>
                        <a:fillRect/>
                      </a:stretch>
                    </p:blipFill>
                    <p:spPr>
                      <a:xfrm>
                        <a:off x="6404488" y="937141"/>
                        <a:ext cx="2562271" cy="2619656"/>
                      </a:xfrm>
                      <a:prstGeom prst="rect">
                        <a:avLst/>
                      </a:prstGeom>
                    </p:spPr>
                  </p:pic>
                </p:oleObj>
              </mc:Fallback>
            </mc:AlternateContent>
          </a:graphicData>
        </a:graphic>
      </p:graphicFrame>
    </p:spTree>
    <p:extLst>
      <p:ext uri="{BB962C8B-B14F-4D97-AF65-F5344CB8AC3E}">
        <p14:creationId xmlns:p14="http://schemas.microsoft.com/office/powerpoint/2010/main" val="55343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sp>
        <p:nvSpPr>
          <p:cNvPr id="176" name="Shape 176"/>
          <p:cNvSpPr txBox="1"/>
          <p:nvPr/>
        </p:nvSpPr>
        <p:spPr>
          <a:xfrm>
            <a:off x="4393769" y="2991173"/>
            <a:ext cx="1386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aphicFrame>
        <p:nvGraphicFramePr>
          <p:cNvPr id="177" name="Shape 177"/>
          <p:cNvGraphicFramePr/>
          <p:nvPr/>
        </p:nvGraphicFramePr>
        <p:xfrm>
          <a:off x="934250" y="1769859"/>
          <a:ext cx="7057650" cy="2790568"/>
        </p:xfrm>
        <a:graphic>
          <a:graphicData uri="http://schemas.openxmlformats.org/drawingml/2006/table">
            <a:tbl>
              <a:tblPr>
                <a:noFill/>
                <a:tableStyleId>{EB784827-835A-4A24-AB87-EFEAD0AD3E6D}</a:tableStyleId>
              </a:tblPr>
              <a:tblGrid>
                <a:gridCol w="2352550">
                  <a:extLst>
                    <a:ext uri="{9D8B030D-6E8A-4147-A177-3AD203B41FA5}">
                      <a16:colId xmlns:a16="http://schemas.microsoft.com/office/drawing/2014/main" val="20000"/>
                    </a:ext>
                  </a:extLst>
                </a:gridCol>
                <a:gridCol w="2352550">
                  <a:extLst>
                    <a:ext uri="{9D8B030D-6E8A-4147-A177-3AD203B41FA5}">
                      <a16:colId xmlns:a16="http://schemas.microsoft.com/office/drawing/2014/main" val="20001"/>
                    </a:ext>
                  </a:extLst>
                </a:gridCol>
                <a:gridCol w="2352550">
                  <a:extLst>
                    <a:ext uri="{9D8B030D-6E8A-4147-A177-3AD203B41FA5}">
                      <a16:colId xmlns:a16="http://schemas.microsoft.com/office/drawing/2014/main" val="20002"/>
                    </a:ext>
                  </a:extLst>
                </a:gridCol>
              </a:tblGrid>
              <a:tr h="809568">
                <a:tc>
                  <a:txBody>
                    <a:bodyPr/>
                    <a:lstStyle/>
                    <a:p>
                      <a:pPr lvl="0">
                        <a:spcBef>
                          <a:spcPts val="0"/>
                        </a:spcBef>
                        <a:buNone/>
                      </a:pPr>
                      <a:endParaRPr sz="1800" dirty="0"/>
                    </a:p>
                  </a:txBody>
                  <a:tcPr marL="91425" marR="91425" marT="91425" marB="91425"/>
                </a:tc>
                <a:tc>
                  <a:txBody>
                    <a:bodyPr/>
                    <a:lstStyle/>
                    <a:p>
                      <a:pPr lvl="0">
                        <a:spcBef>
                          <a:spcPts val="0"/>
                        </a:spcBef>
                        <a:buNone/>
                      </a:pPr>
                      <a:r>
                        <a:rPr lang="en-US" sz="2000" b="1" dirty="0"/>
                        <a:t>Number of Participants</a:t>
                      </a:r>
                    </a:p>
                  </a:txBody>
                  <a:tcPr marL="91425" marR="91425" marT="91425" marB="91425"/>
                </a:tc>
                <a:tc>
                  <a:txBody>
                    <a:bodyPr/>
                    <a:lstStyle/>
                    <a:p>
                      <a:pPr lvl="0">
                        <a:spcBef>
                          <a:spcPts val="0"/>
                        </a:spcBef>
                        <a:buNone/>
                      </a:pPr>
                      <a:r>
                        <a:rPr lang="en-US" sz="2000" b="1" dirty="0"/>
                        <a:t>Number of Teams</a:t>
                      </a:r>
                    </a:p>
                  </a:txBody>
                  <a:tcPr marL="91425" marR="91425" marT="91425" marB="91425"/>
                </a:tc>
                <a:extLst>
                  <a:ext uri="{0D108BD9-81ED-4DB2-BD59-A6C34878D82A}">
                    <a16:rowId xmlns:a16="http://schemas.microsoft.com/office/drawing/2014/main" val="10000"/>
                  </a:ext>
                </a:extLst>
              </a:tr>
              <a:tr h="495250">
                <a:tc>
                  <a:txBody>
                    <a:bodyPr/>
                    <a:lstStyle/>
                    <a:p>
                      <a:pPr lvl="0">
                        <a:spcBef>
                          <a:spcPts val="0"/>
                        </a:spcBef>
                        <a:buNone/>
                      </a:pPr>
                      <a:r>
                        <a:rPr lang="en-US" sz="1800" b="1" dirty="0"/>
                        <a:t>Male</a:t>
                      </a:r>
                    </a:p>
                  </a:txBody>
                  <a:tcPr marL="91425" marR="91425" marT="91425" marB="91425">
                    <a:solidFill>
                      <a:schemeClr val="tx2"/>
                    </a:solidFill>
                  </a:tcPr>
                </a:tc>
                <a:tc>
                  <a:txBody>
                    <a:bodyPr/>
                    <a:lstStyle/>
                    <a:p>
                      <a:pPr lvl="0">
                        <a:spcBef>
                          <a:spcPts val="0"/>
                        </a:spcBef>
                        <a:buNone/>
                      </a:pPr>
                      <a:r>
                        <a:rPr lang="en-US" sz="1800" dirty="0">
                          <a:solidFill>
                            <a:schemeClr val="tx1"/>
                          </a:solidFill>
                        </a:rPr>
                        <a:t>166</a:t>
                      </a:r>
                    </a:p>
                  </a:txBody>
                  <a:tcPr marL="91425" marR="91425" marT="91425" marB="91425">
                    <a:solidFill>
                      <a:schemeClr val="tx2"/>
                    </a:solidFill>
                  </a:tcPr>
                </a:tc>
                <a:tc>
                  <a:txBody>
                    <a:bodyPr/>
                    <a:lstStyle/>
                    <a:p>
                      <a:pPr lvl="0">
                        <a:spcBef>
                          <a:spcPts val="0"/>
                        </a:spcBef>
                        <a:buNone/>
                      </a:pPr>
                      <a:r>
                        <a:rPr lang="en-US" sz="1800" dirty="0">
                          <a:solidFill>
                            <a:schemeClr val="tx1"/>
                          </a:solidFill>
                        </a:rPr>
                        <a:t>83</a:t>
                      </a:r>
                    </a:p>
                  </a:txBody>
                  <a:tcPr marL="91425" marR="91425" marT="91425" marB="91425">
                    <a:solidFill>
                      <a:schemeClr val="tx2"/>
                    </a:solidFill>
                  </a:tcPr>
                </a:tc>
                <a:extLst>
                  <a:ext uri="{0D108BD9-81ED-4DB2-BD59-A6C34878D82A}">
                    <a16:rowId xmlns:a16="http://schemas.microsoft.com/office/drawing/2014/main" val="10001"/>
                  </a:ext>
                </a:extLst>
              </a:tr>
              <a:tr h="495250">
                <a:tc>
                  <a:txBody>
                    <a:bodyPr/>
                    <a:lstStyle/>
                    <a:p>
                      <a:pPr lvl="0">
                        <a:spcBef>
                          <a:spcPts val="0"/>
                        </a:spcBef>
                        <a:buNone/>
                      </a:pPr>
                      <a:r>
                        <a:rPr lang="en-US" sz="1800" b="1" dirty="0"/>
                        <a:t>COED</a:t>
                      </a:r>
                    </a:p>
                  </a:txBody>
                  <a:tcPr marL="91425" marR="91425" marT="91425" marB="91425">
                    <a:solidFill>
                      <a:schemeClr val="bg1">
                        <a:lumMod val="90000"/>
                      </a:schemeClr>
                    </a:solidFill>
                  </a:tcPr>
                </a:tc>
                <a:tc>
                  <a:txBody>
                    <a:bodyPr/>
                    <a:lstStyle/>
                    <a:p>
                      <a:pPr lvl="0">
                        <a:spcBef>
                          <a:spcPts val="0"/>
                        </a:spcBef>
                        <a:buNone/>
                      </a:pPr>
                      <a:r>
                        <a:rPr lang="en-US" sz="1800" dirty="0">
                          <a:solidFill>
                            <a:schemeClr val="tx1"/>
                          </a:solidFill>
                        </a:rPr>
                        <a:t>90</a:t>
                      </a:r>
                    </a:p>
                  </a:txBody>
                  <a:tcPr marL="91425" marR="91425" marT="91425" marB="91425">
                    <a:solidFill>
                      <a:schemeClr val="bg1">
                        <a:lumMod val="90000"/>
                      </a:schemeClr>
                    </a:solidFill>
                  </a:tcPr>
                </a:tc>
                <a:tc>
                  <a:txBody>
                    <a:bodyPr/>
                    <a:lstStyle/>
                    <a:p>
                      <a:pPr lvl="0">
                        <a:spcBef>
                          <a:spcPts val="0"/>
                        </a:spcBef>
                        <a:buNone/>
                      </a:pPr>
                      <a:r>
                        <a:rPr lang="en-US" sz="1800" dirty="0">
                          <a:solidFill>
                            <a:schemeClr val="tx1"/>
                          </a:solidFill>
                        </a:rPr>
                        <a:t>45</a:t>
                      </a:r>
                    </a:p>
                  </a:txBody>
                  <a:tcPr marL="91425" marR="91425" marT="91425" marB="91425">
                    <a:solidFill>
                      <a:schemeClr val="bg1">
                        <a:lumMod val="90000"/>
                      </a:schemeClr>
                    </a:solidFill>
                  </a:tcPr>
                </a:tc>
                <a:extLst>
                  <a:ext uri="{0D108BD9-81ED-4DB2-BD59-A6C34878D82A}">
                    <a16:rowId xmlns:a16="http://schemas.microsoft.com/office/drawing/2014/main" val="10002"/>
                  </a:ext>
                </a:extLst>
              </a:tr>
              <a:tr h="495250">
                <a:tc>
                  <a:txBody>
                    <a:bodyPr/>
                    <a:lstStyle/>
                    <a:p>
                      <a:pPr lvl="0">
                        <a:spcBef>
                          <a:spcPts val="0"/>
                        </a:spcBef>
                        <a:buNone/>
                      </a:pPr>
                      <a:r>
                        <a:rPr lang="en-US" sz="1800" b="1" dirty="0"/>
                        <a:t>Female</a:t>
                      </a:r>
                    </a:p>
                  </a:txBody>
                  <a:tcPr marL="91425" marR="91425" marT="91425" marB="91425">
                    <a:solidFill>
                      <a:schemeClr val="tx2"/>
                    </a:solidFill>
                  </a:tcPr>
                </a:tc>
                <a:tc>
                  <a:txBody>
                    <a:bodyPr/>
                    <a:lstStyle/>
                    <a:p>
                      <a:pPr lvl="0">
                        <a:spcBef>
                          <a:spcPts val="0"/>
                        </a:spcBef>
                        <a:buNone/>
                      </a:pPr>
                      <a:r>
                        <a:rPr lang="en-US" sz="1800" dirty="0">
                          <a:solidFill>
                            <a:schemeClr val="tx1"/>
                          </a:solidFill>
                        </a:rPr>
                        <a:t>58</a:t>
                      </a:r>
                    </a:p>
                  </a:txBody>
                  <a:tcPr marL="91425" marR="91425" marT="91425" marB="91425">
                    <a:solidFill>
                      <a:schemeClr val="tx2"/>
                    </a:solidFill>
                  </a:tcPr>
                </a:tc>
                <a:tc>
                  <a:txBody>
                    <a:bodyPr/>
                    <a:lstStyle/>
                    <a:p>
                      <a:pPr lvl="0">
                        <a:spcBef>
                          <a:spcPts val="0"/>
                        </a:spcBef>
                        <a:buNone/>
                      </a:pPr>
                      <a:r>
                        <a:rPr lang="en-US" sz="1800" dirty="0">
                          <a:solidFill>
                            <a:schemeClr val="tx1"/>
                          </a:solidFill>
                        </a:rPr>
                        <a:t>29</a:t>
                      </a:r>
                    </a:p>
                  </a:txBody>
                  <a:tcPr marL="91425" marR="91425" marT="91425" marB="91425">
                    <a:solidFill>
                      <a:schemeClr val="tx2"/>
                    </a:solidFill>
                  </a:tcPr>
                </a:tc>
                <a:extLst>
                  <a:ext uri="{0D108BD9-81ED-4DB2-BD59-A6C34878D82A}">
                    <a16:rowId xmlns:a16="http://schemas.microsoft.com/office/drawing/2014/main" val="10003"/>
                  </a:ext>
                </a:extLst>
              </a:tr>
              <a:tr h="495250">
                <a:tc>
                  <a:txBody>
                    <a:bodyPr/>
                    <a:lstStyle/>
                    <a:p>
                      <a:pPr lvl="0">
                        <a:spcBef>
                          <a:spcPts val="0"/>
                        </a:spcBef>
                        <a:buNone/>
                      </a:pPr>
                      <a:r>
                        <a:rPr lang="en-US" sz="1800" b="1" dirty="0"/>
                        <a:t>Total</a:t>
                      </a:r>
                    </a:p>
                  </a:txBody>
                  <a:tcPr marL="91425" marR="91425" marT="91425" marB="91425">
                    <a:solidFill>
                      <a:schemeClr val="bg1">
                        <a:lumMod val="90000"/>
                      </a:schemeClr>
                    </a:solidFill>
                  </a:tcPr>
                </a:tc>
                <a:tc>
                  <a:txBody>
                    <a:bodyPr/>
                    <a:lstStyle/>
                    <a:p>
                      <a:pPr lvl="0">
                        <a:spcBef>
                          <a:spcPts val="0"/>
                        </a:spcBef>
                        <a:buNone/>
                      </a:pPr>
                      <a:r>
                        <a:rPr lang="en-US" sz="1800" dirty="0">
                          <a:solidFill>
                            <a:schemeClr val="tx1"/>
                          </a:solidFill>
                        </a:rPr>
                        <a:t>314</a:t>
                      </a:r>
                    </a:p>
                  </a:txBody>
                  <a:tcPr marL="91425" marR="91425" marT="91425" marB="91425">
                    <a:solidFill>
                      <a:schemeClr val="bg1">
                        <a:lumMod val="90000"/>
                      </a:schemeClr>
                    </a:solidFill>
                  </a:tcPr>
                </a:tc>
                <a:tc>
                  <a:txBody>
                    <a:bodyPr/>
                    <a:lstStyle/>
                    <a:p>
                      <a:pPr lvl="0">
                        <a:spcBef>
                          <a:spcPts val="0"/>
                        </a:spcBef>
                        <a:buNone/>
                      </a:pPr>
                      <a:r>
                        <a:rPr lang="en-US" sz="1800" dirty="0">
                          <a:solidFill>
                            <a:schemeClr val="tx1"/>
                          </a:solidFill>
                        </a:rPr>
                        <a:t>157</a:t>
                      </a:r>
                    </a:p>
                  </a:txBody>
                  <a:tcPr marL="91425" marR="91425" marT="91425" marB="91425">
                    <a:solidFill>
                      <a:schemeClr val="bg1">
                        <a:lumMod val="90000"/>
                      </a:schemeClr>
                    </a:solidFill>
                  </a:tcPr>
                </a:tc>
                <a:extLst>
                  <a:ext uri="{0D108BD9-81ED-4DB2-BD59-A6C34878D82A}">
                    <a16:rowId xmlns:a16="http://schemas.microsoft.com/office/drawing/2014/main" val="10004"/>
                  </a:ext>
                </a:extLst>
              </a:tr>
            </a:tbl>
          </a:graphicData>
        </a:graphic>
      </p:graphicFrame>
      <p:sp>
        <p:nvSpPr>
          <p:cNvPr id="4" name="Shape 346"/>
          <p:cNvSpPr txBox="1">
            <a:spLocks noGrp="1"/>
          </p:cNvSpPr>
          <p:nvPr>
            <p:ph type="title"/>
          </p:nvPr>
        </p:nvSpPr>
        <p:spPr>
          <a:xfrm>
            <a:off x="457200" y="544783"/>
            <a:ext cx="8229600" cy="1139700"/>
          </a:xfrm>
          <a:prstGeom prst="rect">
            <a:avLst/>
          </a:prstGeom>
        </p:spPr>
        <p:txBody>
          <a:bodyPr lIns="91425" tIns="91425" rIns="91425" bIns="91425" anchor="ctr" anchorCtr="1">
            <a:noAutofit/>
          </a:bodyPr>
          <a:lstStyle/>
          <a:p>
            <a:pPr lvl="0" rtl="0">
              <a:spcBef>
                <a:spcPts val="0"/>
              </a:spcBef>
              <a:buNone/>
            </a:pPr>
            <a:r>
              <a:rPr lang="en-US" sz="4000" b="1" dirty="0">
                <a:solidFill>
                  <a:schemeClr val="dk1"/>
                </a:solidFill>
              </a:rPr>
              <a:t>Registration Data 2023</a:t>
            </a:r>
          </a:p>
        </p:txBody>
      </p:sp>
      <p:sp>
        <p:nvSpPr>
          <p:cNvPr id="2" name="TextBox 1"/>
          <p:cNvSpPr txBox="1"/>
          <p:nvPr/>
        </p:nvSpPr>
        <p:spPr>
          <a:xfrm>
            <a:off x="868246" y="4857167"/>
            <a:ext cx="4249881" cy="1200329"/>
          </a:xfrm>
          <a:prstGeom prst="rect">
            <a:avLst/>
          </a:prstGeom>
          <a:noFill/>
        </p:spPr>
        <p:txBody>
          <a:bodyPr wrap="none" rtlCol="0">
            <a:spAutoFit/>
          </a:bodyPr>
          <a:lstStyle/>
          <a:p>
            <a:r>
              <a:rPr lang="en-US" sz="1800" b="1" dirty="0">
                <a:solidFill>
                  <a:schemeClr val="tx1"/>
                </a:solidFill>
              </a:rPr>
              <a:t>Total number of ROTC Programs: 47 </a:t>
            </a:r>
          </a:p>
          <a:p>
            <a:r>
              <a:rPr lang="en-US" sz="1800" b="1" dirty="0">
                <a:solidFill>
                  <a:schemeClr val="tx1"/>
                </a:solidFill>
              </a:rPr>
              <a:t>Programs within BDE: 43</a:t>
            </a:r>
          </a:p>
          <a:p>
            <a:r>
              <a:rPr lang="en-US" sz="1800" b="1" dirty="0">
                <a:solidFill>
                  <a:schemeClr val="tx1"/>
                </a:solidFill>
              </a:rPr>
              <a:t>Programs outside of BDE: 4</a:t>
            </a:r>
            <a:endParaRPr lang="en-US" sz="1800" dirty="0">
              <a:solidFill>
                <a:schemeClr val="tx1"/>
              </a:solidFill>
            </a:endParaRPr>
          </a:p>
          <a:p>
            <a:pPr algn="ctr"/>
            <a:endParaRPr lang="en-US" sz="1800" b="1" dirty="0">
              <a:solidFill>
                <a:schemeClr val="tx1"/>
              </a:solidFill>
            </a:endParaRPr>
          </a:p>
        </p:txBody>
      </p:sp>
      <p:sp>
        <p:nvSpPr>
          <p:cNvPr id="6" name="TextBox 5"/>
          <p:cNvSpPr txBox="1"/>
          <p:nvPr/>
        </p:nvSpPr>
        <p:spPr>
          <a:xfrm>
            <a:off x="8794750" y="6562519"/>
            <a:ext cx="355828"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5C5674"/>
                </a:solidFill>
                <a:latin typeface="Calibri" panose="020F0502020204030204" pitchFamily="34" charset="0"/>
                <a:cs typeface="Calibri" panose="020F0502020204030204" pitchFamily="34" charset="0"/>
              </a:rPr>
              <a:t>5</a:t>
            </a:r>
          </a:p>
        </p:txBody>
      </p:sp>
      <p:sp>
        <p:nvSpPr>
          <p:cNvPr id="7" name="TextBox 6"/>
          <p:cNvSpPr txBox="1"/>
          <p:nvPr/>
        </p:nvSpPr>
        <p:spPr>
          <a:xfrm>
            <a:off x="-48109" y="6666518"/>
            <a:ext cx="2436078" cy="246221"/>
          </a:xfrm>
          <a:prstGeom prst="rect">
            <a:avLst/>
          </a:prstGeom>
          <a:noFill/>
        </p:spPr>
        <p:txBody>
          <a:bodyPr wrap="square" rtlCol="0">
            <a:spAutoFit/>
          </a:bodyPr>
          <a:lstStyle/>
          <a:p>
            <a:pPr eaLnBrk="0" fontAlgn="base" hangingPunct="0">
              <a:spcBef>
                <a:spcPct val="0"/>
              </a:spcBef>
              <a:spcAft>
                <a:spcPct val="0"/>
              </a:spcAft>
            </a:pPr>
            <a:r>
              <a:rPr lang="en-US" sz="1000" b="1" dirty="0">
                <a:solidFill>
                  <a:srgbClr val="5C5674"/>
                </a:solidFill>
                <a:latin typeface="Calibri" panose="020F0502020204030204" pitchFamily="34" charset="0"/>
                <a:cs typeface="Calibri" panose="020F0502020204030204" pitchFamily="34" charset="0"/>
              </a:rPr>
              <a:t>As of 07 APR 22</a:t>
            </a:r>
          </a:p>
        </p:txBody>
      </p:sp>
    </p:spTree>
    <p:extLst>
      <p:ext uri="{BB962C8B-B14F-4D97-AF65-F5344CB8AC3E}">
        <p14:creationId xmlns:p14="http://schemas.microsoft.com/office/powerpoint/2010/main" val="3628326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0DFB6-CF7C-F9C4-BD2E-578AB65B11CA}"/>
              </a:ext>
            </a:extLst>
          </p:cNvPr>
          <p:cNvSpPr txBox="1"/>
          <p:nvPr/>
        </p:nvSpPr>
        <p:spPr>
          <a:xfrm>
            <a:off x="339047" y="4461114"/>
            <a:ext cx="8702211" cy="1169551"/>
          </a:xfrm>
          <a:prstGeom prst="rect">
            <a:avLst/>
          </a:prstGeom>
          <a:noFill/>
        </p:spPr>
        <p:txBody>
          <a:bodyPr wrap="square" rtlCol="0">
            <a:spAutoFit/>
          </a:bodyPr>
          <a:lstStyle/>
          <a:p>
            <a:r>
              <a:rPr lang="en-US" b="1" dirty="0"/>
              <a:t>Area of Interest</a:t>
            </a:r>
            <a:r>
              <a:rPr lang="en-US" dirty="0"/>
              <a:t>: Fort Leavenworth, KS is the oldest continuously operating military installation west of the Mississippi River. Fort Leavenworth is home to The US Army Combined Arms Center (CAC). Fort Leavenworth is home to all “Field Grade Officers” and runs the US Army Command and General Staff College. Fort Leavenworth is home to about 2,892 active-duty Soldiers, 1,130 students, and 5,175 APF and NAF Civilians. </a:t>
            </a:r>
          </a:p>
        </p:txBody>
      </p:sp>
      <p:pic>
        <p:nvPicPr>
          <p:cNvPr id="6" name="Picture 5">
            <a:extLst>
              <a:ext uri="{FF2B5EF4-FFF2-40B4-BE49-F238E27FC236}">
                <a16:creationId xmlns:a16="http://schemas.microsoft.com/office/drawing/2014/main" id="{1AEC6929-8E78-BAE2-5DBC-B1DA2C43A976}"/>
              </a:ext>
            </a:extLst>
          </p:cNvPr>
          <p:cNvPicPr>
            <a:picLocks noChangeAspect="1"/>
          </p:cNvPicPr>
          <p:nvPr/>
        </p:nvPicPr>
        <p:blipFill>
          <a:blip r:embed="rId2"/>
          <a:stretch>
            <a:fillRect/>
          </a:stretch>
        </p:blipFill>
        <p:spPr>
          <a:xfrm>
            <a:off x="2668403" y="751075"/>
            <a:ext cx="3807193" cy="3601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8A3B7C0D-A5D3-369B-0250-8AF67E8F6208}"/>
              </a:ext>
            </a:extLst>
          </p:cNvPr>
          <p:cNvSpPr/>
          <p:nvPr/>
        </p:nvSpPr>
        <p:spPr>
          <a:xfrm>
            <a:off x="4643919" y="751075"/>
            <a:ext cx="1674688" cy="17866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AA37D8-DAAC-D998-0AEE-B92B53D4EE9A}"/>
              </a:ext>
            </a:extLst>
          </p:cNvPr>
          <p:cNvSpPr/>
          <p:nvPr/>
        </p:nvSpPr>
        <p:spPr>
          <a:xfrm>
            <a:off x="5085708" y="3729519"/>
            <a:ext cx="565079" cy="48288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8A79AC-694D-9CA2-07F0-169B3AEFB047}"/>
              </a:ext>
            </a:extLst>
          </p:cNvPr>
          <p:cNvSpPr txBox="1"/>
          <p:nvPr/>
        </p:nvSpPr>
        <p:spPr>
          <a:xfrm>
            <a:off x="6609159" y="1407415"/>
            <a:ext cx="2432099" cy="430887"/>
          </a:xfrm>
          <a:prstGeom prst="rect">
            <a:avLst/>
          </a:prstGeom>
          <a:noFill/>
          <a:ln>
            <a:solidFill>
              <a:schemeClr val="tx1"/>
            </a:solidFill>
          </a:ln>
        </p:spPr>
        <p:txBody>
          <a:bodyPr wrap="square" rtlCol="0">
            <a:spAutoFit/>
          </a:bodyPr>
          <a:lstStyle/>
          <a:p>
            <a:r>
              <a:rPr lang="en-US" sz="1100" dirty="0"/>
              <a:t>Ranger Buddy Competition Location</a:t>
            </a:r>
          </a:p>
          <a:p>
            <a:r>
              <a:rPr lang="en-US" sz="1100" dirty="0"/>
              <a:t>Sherman Army Airfield</a:t>
            </a:r>
          </a:p>
        </p:txBody>
      </p:sp>
      <p:cxnSp>
        <p:nvCxnSpPr>
          <p:cNvPr id="11" name="Straight Arrow Connector 10">
            <a:extLst>
              <a:ext uri="{FF2B5EF4-FFF2-40B4-BE49-F238E27FC236}">
                <a16:creationId xmlns:a16="http://schemas.microsoft.com/office/drawing/2014/main" id="{59C9269D-1B32-1FE0-CABB-FCE6F2E7B2D6}"/>
              </a:ext>
            </a:extLst>
          </p:cNvPr>
          <p:cNvCxnSpPr>
            <a:stCxn id="9" idx="1"/>
            <a:endCxn id="7" idx="3"/>
          </p:cNvCxnSpPr>
          <p:nvPr/>
        </p:nvCxnSpPr>
        <p:spPr>
          <a:xfrm flipH="1">
            <a:off x="6318607" y="1622859"/>
            <a:ext cx="290552" cy="215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884CCA26-DE2D-8D24-9948-D54C27635BCB}"/>
              </a:ext>
            </a:extLst>
          </p:cNvPr>
          <p:cNvSpPr txBox="1"/>
          <p:nvPr/>
        </p:nvSpPr>
        <p:spPr>
          <a:xfrm>
            <a:off x="6609159" y="3709351"/>
            <a:ext cx="2432099" cy="430887"/>
          </a:xfrm>
          <a:prstGeom prst="rect">
            <a:avLst/>
          </a:prstGeom>
          <a:noFill/>
          <a:ln>
            <a:solidFill>
              <a:schemeClr val="tx1"/>
            </a:solidFill>
          </a:ln>
        </p:spPr>
        <p:txBody>
          <a:bodyPr wrap="square" rtlCol="0">
            <a:spAutoFit/>
          </a:bodyPr>
          <a:lstStyle/>
          <a:p>
            <a:r>
              <a:rPr lang="en-US" sz="1100" dirty="0"/>
              <a:t>Cadet and Cadre Barracks</a:t>
            </a:r>
          </a:p>
          <a:p>
            <a:r>
              <a:rPr lang="en-US" sz="1100" dirty="0"/>
              <a:t>Mission Training Complex</a:t>
            </a:r>
          </a:p>
        </p:txBody>
      </p:sp>
      <p:cxnSp>
        <p:nvCxnSpPr>
          <p:cNvPr id="13" name="Straight Arrow Connector 12">
            <a:extLst>
              <a:ext uri="{FF2B5EF4-FFF2-40B4-BE49-F238E27FC236}">
                <a16:creationId xmlns:a16="http://schemas.microsoft.com/office/drawing/2014/main" id="{ED4C42B7-F168-4D4F-4C6F-EC1D44302878}"/>
              </a:ext>
            </a:extLst>
          </p:cNvPr>
          <p:cNvCxnSpPr>
            <a:cxnSpLocks/>
            <a:stCxn id="12" idx="1"/>
          </p:cNvCxnSpPr>
          <p:nvPr/>
        </p:nvCxnSpPr>
        <p:spPr>
          <a:xfrm flipH="1">
            <a:off x="5650787" y="3924795"/>
            <a:ext cx="958372" cy="73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224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D9280-76BD-844D-DAE5-E95C5CE5C340}"/>
              </a:ext>
            </a:extLst>
          </p:cNvPr>
          <p:cNvSpPr txBox="1"/>
          <p:nvPr/>
        </p:nvSpPr>
        <p:spPr>
          <a:xfrm>
            <a:off x="339048" y="4222679"/>
            <a:ext cx="8702211" cy="2246769"/>
          </a:xfrm>
          <a:prstGeom prst="rect">
            <a:avLst/>
          </a:prstGeom>
          <a:noFill/>
        </p:spPr>
        <p:txBody>
          <a:bodyPr wrap="square" rtlCol="0">
            <a:spAutoFit/>
          </a:bodyPr>
          <a:lstStyle/>
          <a:p>
            <a:r>
              <a:rPr lang="en-US" b="1" dirty="0"/>
              <a:t>Area of Operations</a:t>
            </a:r>
            <a:r>
              <a:rPr lang="en-US" dirty="0"/>
              <a:t>: </a:t>
            </a:r>
            <a:r>
              <a:rPr lang="en-US" b="1" dirty="0"/>
              <a:t>Mission Training Complex</a:t>
            </a:r>
            <a:r>
              <a:rPr lang="en-US" dirty="0"/>
              <a:t>. Located at the southeast corner of Fort Leavenworth, the facility offers 45,000 feet of configurable indoor training space, a DFAC, and on-site barracks that can house up to 560 Soldiers.   </a:t>
            </a:r>
          </a:p>
          <a:p>
            <a:endParaRPr lang="en-US" dirty="0"/>
          </a:p>
          <a:p>
            <a:r>
              <a:rPr lang="en-US" b="1" dirty="0"/>
              <a:t>Sherman Army Airfield/ Chief Joseph Loop. </a:t>
            </a:r>
            <a:r>
              <a:rPr lang="en-US" dirty="0"/>
              <a:t>The primary area of ops. is bounded to the South by the Missouri River, to the West by Fort Leavenworth railway, to the North by the 61 Easting, and to the East by the 37 Northing. The Chief Joseph Loop is a dirt and gravel road capable of holding single way traffic that encircles all of Sherman Army Airfield. The largest identifiable feature is the Sherman Army Airfield. </a:t>
            </a:r>
            <a:endParaRPr lang="en-US" b="1" dirty="0"/>
          </a:p>
          <a:p>
            <a:endParaRPr lang="en-US" dirty="0"/>
          </a:p>
          <a:p>
            <a:endParaRPr lang="en-US" dirty="0"/>
          </a:p>
        </p:txBody>
      </p:sp>
      <p:pic>
        <p:nvPicPr>
          <p:cNvPr id="5" name="Picture 4">
            <a:extLst>
              <a:ext uri="{FF2B5EF4-FFF2-40B4-BE49-F238E27FC236}">
                <a16:creationId xmlns:a16="http://schemas.microsoft.com/office/drawing/2014/main" id="{D251C7B8-8519-8E17-976D-DBE1B09042DA}"/>
              </a:ext>
            </a:extLst>
          </p:cNvPr>
          <p:cNvPicPr>
            <a:picLocks noChangeAspect="1"/>
          </p:cNvPicPr>
          <p:nvPr/>
        </p:nvPicPr>
        <p:blipFill>
          <a:blip r:embed="rId2"/>
          <a:stretch>
            <a:fillRect/>
          </a:stretch>
        </p:blipFill>
        <p:spPr>
          <a:xfrm>
            <a:off x="117535" y="658608"/>
            <a:ext cx="2236845" cy="2115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C2AF270-5C96-C691-55AE-FD6C5B3064CB}"/>
              </a:ext>
            </a:extLst>
          </p:cNvPr>
          <p:cNvPicPr>
            <a:picLocks noChangeAspect="1"/>
          </p:cNvPicPr>
          <p:nvPr/>
        </p:nvPicPr>
        <p:blipFill>
          <a:blip r:embed="rId3"/>
          <a:stretch>
            <a:fillRect/>
          </a:stretch>
        </p:blipFill>
        <p:spPr>
          <a:xfrm>
            <a:off x="1750389" y="1967669"/>
            <a:ext cx="1676563" cy="2115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9BAE061-54A0-B0FA-AB8B-11E132CC553A}"/>
              </a:ext>
            </a:extLst>
          </p:cNvPr>
          <p:cNvPicPr>
            <a:picLocks noChangeAspect="1"/>
          </p:cNvPicPr>
          <p:nvPr/>
        </p:nvPicPr>
        <p:blipFill>
          <a:blip r:embed="rId4"/>
          <a:stretch>
            <a:fillRect/>
          </a:stretch>
        </p:blipFill>
        <p:spPr>
          <a:xfrm>
            <a:off x="4220181" y="658608"/>
            <a:ext cx="3450870" cy="3494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891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2EE65-6B61-4945-B619-E388B117E7DF}"/>
              </a:ext>
            </a:extLst>
          </p:cNvPr>
          <p:cNvSpPr txBox="1"/>
          <p:nvPr/>
        </p:nvSpPr>
        <p:spPr>
          <a:xfrm>
            <a:off x="683288" y="522514"/>
            <a:ext cx="958917" cy="307777"/>
          </a:xfrm>
          <a:prstGeom prst="rect">
            <a:avLst/>
          </a:prstGeom>
          <a:noFill/>
        </p:spPr>
        <p:txBody>
          <a:bodyPr wrap="none" rtlCol="0">
            <a:spAutoFit/>
          </a:bodyPr>
          <a:lstStyle/>
          <a:p>
            <a:r>
              <a:rPr lang="en-US" b="1" dirty="0"/>
              <a:t>Mission: </a:t>
            </a:r>
          </a:p>
        </p:txBody>
      </p:sp>
      <p:sp>
        <p:nvSpPr>
          <p:cNvPr id="4" name="TextBox 3">
            <a:extLst>
              <a:ext uri="{FF2B5EF4-FFF2-40B4-BE49-F238E27FC236}">
                <a16:creationId xmlns:a16="http://schemas.microsoft.com/office/drawing/2014/main" id="{E7E2B776-3319-48B6-BF20-1B32B08FC737}"/>
              </a:ext>
            </a:extLst>
          </p:cNvPr>
          <p:cNvSpPr txBox="1"/>
          <p:nvPr/>
        </p:nvSpPr>
        <p:spPr>
          <a:xfrm>
            <a:off x="110533" y="1784885"/>
            <a:ext cx="8641582" cy="2308324"/>
          </a:xfrm>
          <a:prstGeom prst="rect">
            <a:avLst/>
          </a:prstGeom>
          <a:noFill/>
        </p:spPr>
        <p:txBody>
          <a:bodyPr wrap="square">
            <a:spAutoFit/>
          </a:bodyPr>
          <a:lstStyle/>
          <a:p>
            <a:pPr marL="0" marR="0" algn="ctr">
              <a:spcBef>
                <a:spcPts val="0"/>
              </a:spcBef>
              <a:spcAft>
                <a:spcPts val="0"/>
              </a:spcAft>
              <a:tabLst>
                <a:tab pos="0" algn="l"/>
                <a:tab pos="57150" algn="l"/>
                <a:tab pos="228600" algn="l"/>
                <a:tab pos="457200" algn="l"/>
                <a:tab pos="685800" algn="l"/>
                <a:tab pos="914400" algn="l"/>
                <a:tab pos="1143000" algn="l"/>
                <a:tab pos="1371600" algn="l"/>
              </a:tabLst>
            </a:pPr>
            <a:r>
              <a:rPr kumimoji="0" lang="en-US" sz="2400" b="0" i="0" u="none" strike="noStrike" kern="0" cap="none" spc="0" normalizeH="0" baseline="0" noProof="0" dirty="0">
                <a:ln>
                  <a:noFill/>
                </a:ln>
                <a:solidFill>
                  <a:srgbClr val="000000"/>
                </a:solidFill>
                <a:effectLst/>
                <a:uLnTx/>
                <a:uFillTx/>
                <a:latin typeface="Arial"/>
                <a:cs typeface="Arial"/>
                <a:sym typeface="Arial"/>
              </a:rPr>
              <a:t>3rd Brigade conducts Ranger Buddy Competition, under the direction of the University of Kansas, Jayhawk Battalion, at Fort Leavenworth, KS on </a:t>
            </a:r>
            <a:r>
              <a:rPr kumimoji="0" lang="en-US" sz="2400" b="1" i="0" u="none" strike="noStrike" kern="0" cap="none" spc="0" normalizeH="0" baseline="0" noProof="0" dirty="0">
                <a:ln>
                  <a:noFill/>
                </a:ln>
                <a:solidFill>
                  <a:srgbClr val="000000"/>
                </a:solidFill>
                <a:effectLst/>
                <a:uLnTx/>
                <a:uFillTx/>
                <a:latin typeface="Arial"/>
                <a:cs typeface="Arial"/>
                <a:sym typeface="Arial"/>
              </a:rPr>
              <a:t>290700-1830MAR25</a:t>
            </a:r>
            <a:r>
              <a:rPr kumimoji="0" lang="en-US" sz="2400" b="0" i="0" u="none" strike="noStrike" kern="0" cap="none" spc="0" normalizeH="0" baseline="0" noProof="0" dirty="0">
                <a:ln>
                  <a:noFill/>
                </a:ln>
                <a:solidFill>
                  <a:srgbClr val="000000"/>
                </a:solidFill>
                <a:effectLst/>
                <a:uLnTx/>
                <a:uFillTx/>
                <a:latin typeface="Arial"/>
                <a:cs typeface="Arial"/>
                <a:sym typeface="Arial"/>
              </a:rPr>
              <a:t> to instill a culture of winning and excellence across Cadet Command while maximizing the event as an ROTC marketing opportunity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73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 name="Picture 1">
            <a:extLst>
              <a:ext uri="{FF2B5EF4-FFF2-40B4-BE49-F238E27FC236}">
                <a16:creationId xmlns:a16="http://schemas.microsoft.com/office/drawing/2014/main" id="{97E302E9-3806-5E09-7CF1-23A898F21C53}"/>
              </a:ext>
            </a:extLst>
          </p:cNvPr>
          <p:cNvPicPr>
            <a:picLocks noChangeAspect="1"/>
          </p:cNvPicPr>
          <p:nvPr/>
        </p:nvPicPr>
        <p:blipFill>
          <a:blip r:embed="rId3"/>
          <a:stretch>
            <a:fillRect/>
          </a:stretch>
        </p:blipFill>
        <p:spPr>
          <a:xfrm>
            <a:off x="3344955" y="1021620"/>
            <a:ext cx="5588639" cy="3987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a:extLst>
              <a:ext uri="{FF2B5EF4-FFF2-40B4-BE49-F238E27FC236}">
                <a16:creationId xmlns:a16="http://schemas.microsoft.com/office/drawing/2014/main" id="{467598C2-F3D0-50D1-2548-147C8C7CDB31}"/>
              </a:ext>
            </a:extLst>
          </p:cNvPr>
          <p:cNvSpPr/>
          <p:nvPr/>
        </p:nvSpPr>
        <p:spPr>
          <a:xfrm>
            <a:off x="3341939" y="3429000"/>
            <a:ext cx="1291021" cy="158032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Shape 346"/>
          <p:cNvSpPr txBox="1">
            <a:spLocks noGrp="1"/>
          </p:cNvSpPr>
          <p:nvPr>
            <p:ph type="title"/>
          </p:nvPr>
        </p:nvSpPr>
        <p:spPr>
          <a:xfrm>
            <a:off x="457200" y="129147"/>
            <a:ext cx="8229600" cy="1139700"/>
          </a:xfrm>
          <a:prstGeom prst="rect">
            <a:avLst/>
          </a:prstGeom>
        </p:spPr>
        <p:txBody>
          <a:bodyPr lIns="91425" tIns="91425" rIns="91425" bIns="91425" anchor="ctr" anchorCtr="1">
            <a:noAutofit/>
          </a:bodyPr>
          <a:lstStyle/>
          <a:p>
            <a:pPr lvl="0" rtl="0">
              <a:spcBef>
                <a:spcPts val="0"/>
              </a:spcBef>
              <a:buNone/>
            </a:pPr>
            <a:r>
              <a:rPr lang="en-US" sz="2800" b="1" dirty="0">
                <a:solidFill>
                  <a:schemeClr val="dk1"/>
                </a:solidFill>
              </a:rPr>
              <a:t>Event Concept</a:t>
            </a:r>
          </a:p>
        </p:txBody>
      </p:sp>
      <p:sp>
        <p:nvSpPr>
          <p:cNvPr id="25" name="TextBox 24">
            <a:extLst>
              <a:ext uri="{FF2B5EF4-FFF2-40B4-BE49-F238E27FC236}">
                <a16:creationId xmlns:a16="http://schemas.microsoft.com/office/drawing/2014/main" id="{A3C45E27-2C2F-419C-9538-CDF1017BAD26}"/>
              </a:ext>
            </a:extLst>
          </p:cNvPr>
          <p:cNvSpPr txBox="1"/>
          <p:nvPr/>
        </p:nvSpPr>
        <p:spPr>
          <a:xfrm>
            <a:off x="-409313" y="910394"/>
            <a:ext cx="3754268" cy="584775"/>
          </a:xfrm>
          <a:prstGeom prst="rect">
            <a:avLst/>
          </a:prstGeom>
          <a:noFill/>
        </p:spPr>
        <p:txBody>
          <a:bodyPr wrap="square">
            <a:spAutoFit/>
          </a:bodyPr>
          <a:lstStyle/>
          <a:p>
            <a:pPr marL="457200" marR="0" lvl="1" fontAlgn="base">
              <a:spcBef>
                <a:spcPts val="0"/>
              </a:spcBef>
              <a:spcAft>
                <a:spcPts val="0"/>
              </a:spcAft>
              <a:tabLst>
                <a:tab pos="228600" algn="l"/>
                <a:tab pos="457200" algn="l"/>
                <a:tab pos="685800" algn="l"/>
              </a:tabLst>
            </a:pPr>
            <a:r>
              <a:rPr lang="en-US" sz="800" b="1" u="sng" strike="noStrike" dirty="0">
                <a:solidFill>
                  <a:srgbClr val="000000"/>
                </a:solidFill>
                <a:effectLst/>
                <a:latin typeface="Arial" panose="020B0604020202020204" pitchFamily="34" charset="0"/>
                <a:ea typeface="Arial" panose="020B0604020202020204" pitchFamily="34" charset="0"/>
              </a:rPr>
              <a:t>Concept of Operations</a:t>
            </a:r>
            <a:r>
              <a:rPr lang="en-US" sz="800" b="1" u="none" strike="noStrike" dirty="0">
                <a:solidFill>
                  <a:srgbClr val="000000"/>
                </a:solidFill>
                <a:effectLst/>
                <a:latin typeface="Arial" panose="020B0604020202020204" pitchFamily="34" charset="0"/>
                <a:ea typeface="Arial" panose="020B0604020202020204" pitchFamily="34" charset="0"/>
              </a:rPr>
              <a:t>. </a:t>
            </a:r>
            <a:r>
              <a:rPr lang="en-US" sz="800" u="none" strike="noStrike" dirty="0">
                <a:solidFill>
                  <a:srgbClr val="000000"/>
                </a:solidFill>
                <a:effectLst/>
                <a:latin typeface="Arial" panose="020B0604020202020204" pitchFamily="34" charset="0"/>
                <a:ea typeface="Arial" panose="020B0604020202020204" pitchFamily="34" charset="0"/>
              </a:rPr>
              <a:t>This operation is conducted in three phases. Phase I- </a:t>
            </a:r>
            <a:r>
              <a:rPr lang="en-US" sz="800" dirty="0">
                <a:latin typeface="Arial" panose="020B0604020202020204" pitchFamily="34" charset="0"/>
                <a:ea typeface="Arial" panose="020B0604020202020204" pitchFamily="34" charset="0"/>
              </a:rPr>
              <a:t>RSOI</a:t>
            </a:r>
            <a:r>
              <a:rPr lang="en-US" sz="800" u="none" strike="noStrike" dirty="0">
                <a:solidFill>
                  <a:srgbClr val="000000"/>
                </a:solidFill>
                <a:effectLst/>
                <a:latin typeface="Arial" panose="020B0604020202020204" pitchFamily="34" charset="0"/>
                <a:ea typeface="Arial" panose="020B0604020202020204" pitchFamily="34" charset="0"/>
              </a:rPr>
              <a:t>, Phase I</a:t>
            </a:r>
            <a:r>
              <a:rPr lang="en-US" sz="800" dirty="0">
                <a:latin typeface="Arial" panose="020B0604020202020204" pitchFamily="34" charset="0"/>
                <a:ea typeface="Arial" panose="020B0604020202020204" pitchFamily="34" charset="0"/>
              </a:rPr>
              <a:t>I- Execution, </a:t>
            </a:r>
            <a:r>
              <a:rPr lang="en-US" sz="800" u="none" strike="noStrike" dirty="0">
                <a:solidFill>
                  <a:srgbClr val="000000"/>
                </a:solidFill>
                <a:effectLst/>
                <a:latin typeface="Arial" panose="020B0604020202020204" pitchFamily="34" charset="0"/>
                <a:ea typeface="Arial" panose="020B0604020202020204" pitchFamily="34" charset="0"/>
              </a:rPr>
              <a:t>Phase III- Awards Ceremony and Dismissal. Decisive to this operation is execution of </a:t>
            </a:r>
            <a:r>
              <a:rPr lang="en-US" sz="800" dirty="0">
                <a:latin typeface="Arial" panose="020B0604020202020204" pitchFamily="34" charset="0"/>
                <a:ea typeface="Arial" panose="020B0604020202020204" pitchFamily="34" charset="0"/>
              </a:rPr>
              <a:t>warrior tasks during PH II. </a:t>
            </a:r>
            <a:endParaRPr lang="en-US" sz="800" u="none" strike="noStrike"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06CBAE9A-1AD1-4F99-AC84-918C6F91FDE3}"/>
              </a:ext>
            </a:extLst>
          </p:cNvPr>
          <p:cNvSpPr txBox="1"/>
          <p:nvPr/>
        </p:nvSpPr>
        <p:spPr>
          <a:xfrm>
            <a:off x="-806387" y="1706395"/>
            <a:ext cx="4042145" cy="4324261"/>
          </a:xfrm>
          <a:prstGeom prst="rect">
            <a:avLst/>
          </a:prstGeom>
          <a:noFill/>
        </p:spPr>
        <p:txBody>
          <a:bodyPr wrap="square">
            <a:spAutoFit/>
          </a:bodyPr>
          <a:lstStyle/>
          <a:p>
            <a:pPr marL="914400" marR="0" lvl="2" fontAlgn="base">
              <a:spcBef>
                <a:spcPts val="0"/>
              </a:spcBef>
              <a:spcAft>
                <a:spcPts val="0"/>
              </a:spcAft>
              <a:tabLst>
                <a:tab pos="228600" algn="l"/>
                <a:tab pos="514350" algn="l"/>
                <a:tab pos="685800" algn="l"/>
              </a:tabLst>
            </a:pPr>
            <a:r>
              <a:rPr lang="en-US" sz="700" b="1" u="none" dirty="0">
                <a:solidFill>
                  <a:srgbClr val="000000"/>
                </a:solidFill>
                <a:effectLst/>
                <a:latin typeface="Arial" panose="020B0604020202020204" pitchFamily="34" charset="0"/>
                <a:ea typeface="Arial" panose="020B0604020202020204" pitchFamily="34" charset="0"/>
              </a:rPr>
              <a:t>Phase I</a:t>
            </a:r>
            <a:r>
              <a:rPr lang="en-US" sz="700" u="none" dirty="0">
                <a:solidFill>
                  <a:srgbClr val="000000"/>
                </a:solidFill>
                <a:effectLst/>
                <a:latin typeface="Arial" panose="020B0604020202020204" pitchFamily="34" charset="0"/>
                <a:ea typeface="Arial" panose="020B0604020202020204" pitchFamily="34" charset="0"/>
              </a:rPr>
              <a:t>-</a:t>
            </a:r>
            <a:r>
              <a:rPr lang="en-US" sz="700" b="1" dirty="0">
                <a:latin typeface="Arial" panose="020B0604020202020204" pitchFamily="34" charset="0"/>
                <a:ea typeface="Arial" panose="020B0604020202020204" pitchFamily="34" charset="0"/>
              </a:rPr>
              <a:t>RSOI: </a:t>
            </a:r>
            <a:r>
              <a:rPr lang="en-US" sz="700" dirty="0">
                <a:latin typeface="Arial" panose="020B0604020202020204" pitchFamily="34" charset="0"/>
                <a:ea typeface="Arial" panose="020B0604020202020204" pitchFamily="34" charset="0"/>
              </a:rPr>
              <a:t>This phase begins with the Arrival of KU </a:t>
            </a:r>
            <a:r>
              <a:rPr lang="en-US" sz="700" dirty="0" err="1">
                <a:latin typeface="Arial" panose="020B0604020202020204" pitchFamily="34" charset="0"/>
                <a:ea typeface="Arial" panose="020B0604020202020204" pitchFamily="34" charset="0"/>
              </a:rPr>
              <a:t>Advon</a:t>
            </a:r>
            <a:r>
              <a:rPr lang="en-US" sz="700" dirty="0">
                <a:latin typeface="Arial" panose="020B0604020202020204" pitchFamily="34" charset="0"/>
                <a:ea typeface="Arial" panose="020B0604020202020204" pitchFamily="34" charset="0"/>
              </a:rPr>
              <a:t> on </a:t>
            </a:r>
            <a:r>
              <a:rPr lang="en-US" sz="700" b="1" dirty="0">
                <a:latin typeface="Arial" panose="020B0604020202020204" pitchFamily="34" charset="0"/>
                <a:ea typeface="Arial" panose="020B0604020202020204" pitchFamily="34" charset="0"/>
              </a:rPr>
              <a:t>27MAR2025</a:t>
            </a:r>
            <a:r>
              <a:rPr lang="en-US" sz="700" dirty="0">
                <a:latin typeface="Arial" panose="020B0604020202020204" pitchFamily="34" charset="0"/>
                <a:ea typeface="Arial" panose="020B0604020202020204" pitchFamily="34" charset="0"/>
              </a:rPr>
              <a:t>. Critical to this phase is the reception and in-process of all Cadets. During this phase Cadets will receive OPORD brief to prepare for competition. This phase ends when Cadets are in classrooms prepared to receive written land navigation test. </a:t>
            </a:r>
          </a:p>
          <a:p>
            <a:pPr marL="914400" marR="0" lvl="2" fontAlgn="base">
              <a:spcBef>
                <a:spcPts val="0"/>
              </a:spcBef>
              <a:spcAft>
                <a:spcPts val="0"/>
              </a:spcAft>
              <a:tabLst>
                <a:tab pos="228600" algn="l"/>
                <a:tab pos="514350" algn="l"/>
                <a:tab pos="685800" algn="l"/>
              </a:tabLst>
            </a:pPr>
            <a:endParaRPr lang="en-US" sz="700" dirty="0">
              <a:latin typeface="Arial" panose="020B0604020202020204" pitchFamily="34" charset="0"/>
              <a:ea typeface="Times New Roman" panose="02020603050405020304" pitchFamily="18" charset="0"/>
            </a:endParaRPr>
          </a:p>
          <a:p>
            <a:pPr marL="914400" lvl="2" fontAlgn="base">
              <a:tabLst>
                <a:tab pos="228600" algn="l"/>
                <a:tab pos="514350" algn="l"/>
                <a:tab pos="685800" algn="l"/>
              </a:tabLst>
            </a:pPr>
            <a:r>
              <a:rPr lang="en-US" sz="700" b="1" u="none" strike="noStrike" dirty="0">
                <a:solidFill>
                  <a:srgbClr val="000000"/>
                </a:solidFill>
                <a:effectLst/>
                <a:latin typeface="Arial" panose="020B0604020202020204" pitchFamily="34" charset="0"/>
                <a:ea typeface="Arial" panose="020B0604020202020204" pitchFamily="34" charset="0"/>
              </a:rPr>
              <a:t>Phase II</a:t>
            </a:r>
            <a:r>
              <a:rPr lang="en-US" sz="700" u="none" strike="noStrike" dirty="0">
                <a:solidFill>
                  <a:srgbClr val="000000"/>
                </a:solidFill>
                <a:effectLst/>
                <a:latin typeface="Arial" panose="020B0604020202020204" pitchFamily="34" charset="0"/>
                <a:ea typeface="Arial" panose="020B0604020202020204" pitchFamily="34" charset="0"/>
              </a:rPr>
              <a:t>- </a:t>
            </a:r>
            <a:r>
              <a:rPr lang="en-US" sz="700" b="1" dirty="0">
                <a:latin typeface="Arial" panose="020B0604020202020204" pitchFamily="34" charset="0"/>
                <a:ea typeface="Arial" panose="020B0604020202020204" pitchFamily="34" charset="0"/>
              </a:rPr>
              <a:t>Execution: </a:t>
            </a:r>
            <a:r>
              <a:rPr lang="en-US" sz="700" u="none" strike="noStrike" dirty="0">
                <a:solidFill>
                  <a:srgbClr val="000000"/>
                </a:solidFill>
                <a:effectLst/>
                <a:latin typeface="Arial" panose="020B0604020202020204" pitchFamily="34" charset="0"/>
                <a:ea typeface="Arial" panose="020B0604020202020204" pitchFamily="34" charset="0"/>
              </a:rPr>
              <a:t>which begins </a:t>
            </a:r>
            <a:r>
              <a:rPr lang="en-US" sz="700" dirty="0">
                <a:latin typeface="Arial" panose="020B0604020202020204" pitchFamily="34" charset="0"/>
                <a:ea typeface="Arial" panose="020B0604020202020204" pitchFamily="34" charset="0"/>
              </a:rPr>
              <a:t>with the Cadets receiving Land Navigation written test. Decisive to this phase is the completion of the lane tasks. During this phase Cadets will complete 12 miles of Road March, written land nav, and execution of tactical lanes. This phase ends when all Cadets complete all tactical tasks and close out with holding area cadre.</a:t>
            </a:r>
          </a:p>
          <a:p>
            <a:pPr marL="914400" lvl="2" fontAlgn="base">
              <a:tabLst>
                <a:tab pos="228600" algn="l"/>
                <a:tab pos="514350" algn="l"/>
                <a:tab pos="685800" algn="l"/>
              </a:tabLst>
            </a:pPr>
            <a:endParaRPr lang="en-US" sz="700" dirty="0">
              <a:latin typeface="Arial" panose="020B0604020202020204" pitchFamily="34" charset="0"/>
              <a:ea typeface="Arial" panose="020B0604020202020204" pitchFamily="34" charset="0"/>
            </a:endParaRPr>
          </a:p>
          <a:p>
            <a:pPr marL="914400" lvl="2" indent="174625" fontAlgn="base">
              <a:tabLst>
                <a:tab pos="228600" algn="l"/>
                <a:tab pos="514350" algn="l"/>
                <a:tab pos="685800" algn="l"/>
              </a:tabLst>
            </a:pPr>
            <a:r>
              <a:rPr lang="en-US" sz="700" b="1" dirty="0">
                <a:latin typeface="Arial" panose="020B0604020202020204" pitchFamily="34" charset="0"/>
                <a:ea typeface="Arial" panose="020B0604020202020204" pitchFamily="34" charset="0"/>
              </a:rPr>
              <a:t>Written Land Navigation: </a:t>
            </a:r>
            <a:r>
              <a:rPr lang="en-US" sz="700" dirty="0">
                <a:latin typeface="Arial" panose="020B0604020202020204" pitchFamily="34" charset="0"/>
                <a:ea typeface="Arial" panose="020B0604020202020204" pitchFamily="34" charset="0"/>
              </a:rPr>
              <a:t>After completion of RSOI and receipt of coaches' brief, Cadets have 1 hour to complete a written land navigation examination. This exam follows CST standards. </a:t>
            </a:r>
            <a:endParaRPr lang="en-US" sz="700" b="1" dirty="0">
              <a:latin typeface="Arial" panose="020B0604020202020204" pitchFamily="34" charset="0"/>
              <a:ea typeface="Arial" panose="020B0604020202020204" pitchFamily="34" charset="0"/>
            </a:endParaRPr>
          </a:p>
          <a:p>
            <a:pPr marL="914400" lvl="2" fontAlgn="base">
              <a:tabLst>
                <a:tab pos="228600" algn="l"/>
                <a:tab pos="514350" algn="l"/>
                <a:tab pos="685800" algn="l"/>
              </a:tabLst>
            </a:pPr>
            <a:endParaRPr lang="en-US" sz="700" dirty="0">
              <a:latin typeface="Arial" panose="020B0604020202020204" pitchFamily="34" charset="0"/>
              <a:ea typeface="Times New Roman" panose="02020603050405020304" pitchFamily="18" charset="0"/>
            </a:endParaRPr>
          </a:p>
          <a:p>
            <a:pPr marL="914400" lvl="2" defTabSz="544513" fontAlgn="base">
              <a:tabLst>
                <a:tab pos="228600" algn="l"/>
                <a:tab pos="514350" algn="l"/>
                <a:tab pos="685800" algn="l"/>
              </a:tabLst>
            </a:pPr>
            <a:r>
              <a:rPr lang="en-US" sz="700" dirty="0">
                <a:latin typeface="Arial" panose="020B0604020202020204" pitchFamily="34" charset="0"/>
                <a:ea typeface="Arial" panose="020B0604020202020204" pitchFamily="34" charset="0"/>
              </a:rPr>
              <a:t>	</a:t>
            </a:r>
            <a:r>
              <a:rPr lang="en-US" sz="700" b="1" dirty="0">
                <a:solidFill>
                  <a:srgbClr val="FF0000"/>
                </a:solidFill>
                <a:latin typeface="Arial" panose="020B0604020202020204" pitchFamily="34" charset="0"/>
                <a:ea typeface="Arial" panose="020B0604020202020204" pitchFamily="34" charset="0"/>
              </a:rPr>
              <a:t>Red Lanes</a:t>
            </a:r>
            <a:r>
              <a:rPr lang="en-US" sz="700" dirty="0">
                <a:latin typeface="Arial" panose="020B0604020202020204" pitchFamily="34" charset="0"/>
                <a:ea typeface="Arial" panose="020B0604020202020204" pitchFamily="34" charset="0"/>
              </a:rPr>
              <a:t>: Cadets complete five tasks at stations during this sub phase and a 4-mile road march. 1. M240, 2. M249, and 3. M4, all weapons assembly, disassembly, functions check. 4. Hand grenade identification, and 5. Hand Grenade Employment. </a:t>
            </a:r>
          </a:p>
          <a:p>
            <a:pPr marL="914400" lvl="2" defTabSz="544513" fontAlgn="base">
              <a:tabLst>
                <a:tab pos="228600" algn="l"/>
                <a:tab pos="514350" algn="l"/>
                <a:tab pos="685800" algn="l"/>
              </a:tabLst>
            </a:pPr>
            <a:endParaRPr lang="en-US" sz="700" dirty="0">
              <a:latin typeface="Arial" panose="020B0604020202020204" pitchFamily="34" charset="0"/>
              <a:ea typeface="Arial" panose="020B0604020202020204" pitchFamily="34" charset="0"/>
            </a:endParaRPr>
          </a:p>
          <a:p>
            <a:pPr marL="914400" lvl="2" defTabSz="544513" fontAlgn="base">
              <a:tabLst>
                <a:tab pos="228600" algn="l"/>
                <a:tab pos="514350" algn="l"/>
                <a:tab pos="685800" algn="l"/>
              </a:tabLst>
            </a:pPr>
            <a:r>
              <a:rPr lang="en-US" sz="700" dirty="0">
                <a:latin typeface="Arial" panose="020B0604020202020204" pitchFamily="34" charset="0"/>
                <a:ea typeface="Arial" panose="020B0604020202020204" pitchFamily="34" charset="0"/>
              </a:rPr>
              <a:t>	</a:t>
            </a:r>
            <a:r>
              <a:rPr lang="en-US" sz="700" b="1" dirty="0">
                <a:solidFill>
                  <a:srgbClr val="0606BA"/>
                </a:solidFill>
                <a:latin typeface="Arial" panose="020B0604020202020204" pitchFamily="34" charset="0"/>
                <a:ea typeface="Arial" panose="020B0604020202020204" pitchFamily="34" charset="0"/>
              </a:rPr>
              <a:t>Blue Lanes</a:t>
            </a:r>
            <a:r>
              <a:rPr lang="en-US" sz="700" dirty="0">
                <a:solidFill>
                  <a:srgbClr val="0606BA"/>
                </a:solidFill>
                <a:latin typeface="Arial" panose="020B0604020202020204" pitchFamily="34" charset="0"/>
                <a:ea typeface="Arial" panose="020B0604020202020204" pitchFamily="34" charset="0"/>
              </a:rPr>
              <a:t>: </a:t>
            </a:r>
            <a:r>
              <a:rPr lang="en-US" sz="700" dirty="0">
                <a:solidFill>
                  <a:schemeClr val="tx1"/>
                </a:solidFill>
                <a:latin typeface="Arial" panose="020B0604020202020204" pitchFamily="34" charset="0"/>
                <a:ea typeface="Arial" panose="020B0604020202020204" pitchFamily="34" charset="0"/>
              </a:rPr>
              <a:t>Cadets complete five tasks at stations during this sub phase and a 4-mile road march. 1 Call for Fire, 2/3. Spot Report/ put into operation SINGARS, 4. Tie a Swiss Rappel Seat, 5. Move under direct fire.</a:t>
            </a:r>
          </a:p>
          <a:p>
            <a:pPr marL="914400" lvl="2" defTabSz="544513" fontAlgn="base">
              <a:tabLst>
                <a:tab pos="228600" algn="l"/>
                <a:tab pos="514350" algn="l"/>
                <a:tab pos="685800" algn="l"/>
              </a:tabLst>
            </a:pPr>
            <a:endParaRPr lang="en-US" sz="700" dirty="0">
              <a:solidFill>
                <a:schemeClr val="tx1"/>
              </a:solidFill>
              <a:latin typeface="Arial" panose="020B0604020202020204" pitchFamily="34" charset="0"/>
              <a:ea typeface="Arial" panose="020B0604020202020204" pitchFamily="34" charset="0"/>
            </a:endParaRPr>
          </a:p>
          <a:p>
            <a:pPr marL="914400" lvl="2" defTabSz="544513" fontAlgn="base">
              <a:tabLst>
                <a:tab pos="228600" algn="l"/>
                <a:tab pos="514350" algn="l"/>
                <a:tab pos="685800" algn="l"/>
              </a:tabLst>
            </a:pPr>
            <a:r>
              <a:rPr lang="en-US" sz="700" dirty="0">
                <a:solidFill>
                  <a:schemeClr val="tx1"/>
                </a:solidFill>
                <a:latin typeface="Arial" panose="020B0604020202020204" pitchFamily="34" charset="0"/>
                <a:ea typeface="Arial" panose="020B0604020202020204" pitchFamily="34" charset="0"/>
              </a:rPr>
              <a:t>	</a:t>
            </a:r>
            <a:r>
              <a:rPr lang="en-US" sz="700" b="1" dirty="0">
                <a:solidFill>
                  <a:schemeClr val="tx1"/>
                </a:solidFill>
                <a:latin typeface="Arial" panose="020B0604020202020204" pitchFamily="34" charset="0"/>
                <a:ea typeface="Arial" panose="020B0604020202020204" pitchFamily="34" charset="0"/>
              </a:rPr>
              <a:t>White Lane</a:t>
            </a:r>
            <a:r>
              <a:rPr lang="en-US" sz="700" dirty="0">
                <a:solidFill>
                  <a:schemeClr val="tx1"/>
                </a:solidFill>
                <a:latin typeface="Arial" panose="020B0604020202020204" pitchFamily="34" charset="0"/>
                <a:ea typeface="Arial" panose="020B0604020202020204" pitchFamily="34" charset="0"/>
              </a:rPr>
              <a:t>: Cadets complete five tasks at stations during this sub phase and a 4-mile road march. 1. Perform first aid of a fracture, 2. control bleeding, 3. perform first aid to prevent and control shock, 4/ 5 Care under fire. </a:t>
            </a:r>
          </a:p>
          <a:p>
            <a:pPr marL="914400" lvl="2" defTabSz="544513" fontAlgn="base">
              <a:tabLst>
                <a:tab pos="228600" algn="l"/>
                <a:tab pos="514350" algn="l"/>
                <a:tab pos="685800" algn="l"/>
              </a:tabLst>
            </a:pPr>
            <a:endParaRPr lang="en-US" sz="700" b="1" dirty="0">
              <a:solidFill>
                <a:schemeClr val="tx1"/>
              </a:solidFill>
              <a:latin typeface="Arial" panose="020B0604020202020204" pitchFamily="34" charset="0"/>
              <a:ea typeface="Arial" panose="020B0604020202020204" pitchFamily="34" charset="0"/>
            </a:endParaRPr>
          </a:p>
          <a:p>
            <a:pPr marL="914400" lvl="2" defTabSz="544513" fontAlgn="base">
              <a:tabLst>
                <a:tab pos="228600" algn="l"/>
                <a:tab pos="514350" algn="l"/>
                <a:tab pos="685800" algn="l"/>
              </a:tabLst>
            </a:pPr>
            <a:r>
              <a:rPr lang="en-US" sz="700" b="1" dirty="0">
                <a:solidFill>
                  <a:schemeClr val="tx1"/>
                </a:solidFill>
                <a:latin typeface="Arial" panose="020B0604020202020204" pitchFamily="34" charset="0"/>
                <a:ea typeface="Arial" panose="020B0604020202020204" pitchFamily="34" charset="0"/>
              </a:rPr>
              <a:t>	Road March: </a:t>
            </a:r>
            <a:r>
              <a:rPr lang="en-US" sz="700" dirty="0">
                <a:solidFill>
                  <a:schemeClr val="tx1"/>
                </a:solidFill>
                <a:latin typeface="Arial" panose="020B0604020202020204" pitchFamily="34" charset="0"/>
                <a:ea typeface="Arial" panose="020B0604020202020204" pitchFamily="34" charset="0"/>
              </a:rPr>
              <a:t>Competitors complete three (3) 4.5-mile-long road marches. Each road march will increase in difficulty as the event progresses. </a:t>
            </a:r>
          </a:p>
          <a:p>
            <a:pPr marL="914400" lvl="2" defTabSz="544513" fontAlgn="base">
              <a:tabLst>
                <a:tab pos="228600" algn="l"/>
                <a:tab pos="514350" algn="l"/>
                <a:tab pos="685800" algn="l"/>
              </a:tabLst>
            </a:pPr>
            <a:endParaRPr lang="en-US" sz="700" dirty="0">
              <a:solidFill>
                <a:schemeClr val="tx1"/>
              </a:solidFill>
              <a:latin typeface="Arial" panose="020B0604020202020204" pitchFamily="34" charset="0"/>
              <a:ea typeface="Arial" panose="020B0604020202020204" pitchFamily="34" charset="0"/>
            </a:endParaRPr>
          </a:p>
          <a:p>
            <a:pPr marL="914400" lvl="2" defTabSz="544513" fontAlgn="base">
              <a:tabLst>
                <a:tab pos="228600" algn="l"/>
                <a:tab pos="514350" algn="l"/>
                <a:tab pos="685800" algn="l"/>
              </a:tabLst>
            </a:pPr>
            <a:r>
              <a:rPr lang="en-US" sz="700" b="1" dirty="0">
                <a:solidFill>
                  <a:schemeClr val="tx1"/>
                </a:solidFill>
                <a:latin typeface="Arial" panose="020B0604020202020204" pitchFamily="34" charset="0"/>
                <a:ea typeface="Arial" panose="020B0604020202020204" pitchFamily="34" charset="0"/>
              </a:rPr>
              <a:t>Phase III- </a:t>
            </a:r>
            <a:r>
              <a:rPr lang="en-US" sz="700" dirty="0">
                <a:solidFill>
                  <a:schemeClr val="tx1"/>
                </a:solidFill>
                <a:latin typeface="Arial" panose="020B0604020202020204" pitchFamily="34" charset="0"/>
                <a:ea typeface="Arial" panose="020B0604020202020204" pitchFamily="34" charset="0"/>
              </a:rPr>
              <a:t>This phase begins when all tactical tasks are complete and ends with the awarding of the top 1,2,and 3 Ranger Buddy Male, Female, and Co-Ed team winners. </a:t>
            </a:r>
            <a:endParaRPr lang="en-US" sz="700" dirty="0">
              <a:solidFill>
                <a:srgbClr val="0606BA"/>
              </a:solidFill>
              <a:latin typeface="Arial" panose="020B0604020202020204" pitchFamily="34" charset="0"/>
              <a:ea typeface="Arial" panose="020B0604020202020204" pitchFamily="34" charset="0"/>
            </a:endParaRPr>
          </a:p>
          <a:p>
            <a:pPr marL="228600" marR="0">
              <a:spcBef>
                <a:spcPts val="0"/>
              </a:spcBef>
              <a:spcAft>
                <a:spcPts val="0"/>
              </a:spcAft>
              <a:tabLst>
                <a:tab pos="228600" algn="l"/>
                <a:tab pos="457200" algn="l"/>
                <a:tab pos="685800" algn="l"/>
              </a:tabLst>
            </a:pPr>
            <a:r>
              <a:rPr lang="en-US" sz="900" dirty="0">
                <a:solidFill>
                  <a:srgbClr val="000000"/>
                </a:solidFill>
                <a:effectLst/>
                <a:latin typeface="Arial" panose="020B0604020202020204" pitchFamily="34" charset="0"/>
                <a:ea typeface="Arial" panose="020B0604020202020204" pitchFamily="34" charset="0"/>
              </a:rPr>
              <a:t> </a:t>
            </a:r>
            <a:endParaRPr lang="en-US" sz="10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48B5B5B-6DAE-4830-B008-980C3A5B090C}"/>
              </a:ext>
            </a:extLst>
          </p:cNvPr>
          <p:cNvSpPr txBox="1"/>
          <p:nvPr/>
        </p:nvSpPr>
        <p:spPr>
          <a:xfrm>
            <a:off x="671176" y="514502"/>
            <a:ext cx="1148071" cy="307777"/>
          </a:xfrm>
          <a:prstGeom prst="rect">
            <a:avLst/>
          </a:prstGeom>
          <a:noFill/>
        </p:spPr>
        <p:txBody>
          <a:bodyPr wrap="none" rtlCol="0">
            <a:spAutoFit/>
          </a:bodyPr>
          <a:lstStyle/>
          <a:p>
            <a:r>
              <a:rPr lang="en-US" b="1" dirty="0"/>
              <a:t>Execution: </a:t>
            </a:r>
          </a:p>
        </p:txBody>
      </p:sp>
      <p:sp>
        <p:nvSpPr>
          <p:cNvPr id="3" name="Freeform: Shape 2">
            <a:extLst>
              <a:ext uri="{FF2B5EF4-FFF2-40B4-BE49-F238E27FC236}">
                <a16:creationId xmlns:a16="http://schemas.microsoft.com/office/drawing/2014/main" id="{C2E0689A-8B98-DB9F-E4DA-BB4F30E720A6}"/>
              </a:ext>
            </a:extLst>
          </p:cNvPr>
          <p:cNvSpPr/>
          <p:nvPr/>
        </p:nvSpPr>
        <p:spPr>
          <a:xfrm>
            <a:off x="5589142" y="1089061"/>
            <a:ext cx="3094642" cy="3821986"/>
          </a:xfrm>
          <a:custGeom>
            <a:avLst/>
            <a:gdLst>
              <a:gd name="connsiteX0" fmla="*/ 801384 w 3094642"/>
              <a:gd name="connsiteY0" fmla="*/ 1684961 h 3821986"/>
              <a:gd name="connsiteX1" fmla="*/ 832206 w 3094642"/>
              <a:gd name="connsiteY1" fmla="*/ 1797977 h 3821986"/>
              <a:gd name="connsiteX2" fmla="*/ 873303 w 3094642"/>
              <a:gd name="connsiteY2" fmla="*/ 1839074 h 3821986"/>
              <a:gd name="connsiteX3" fmla="*/ 904125 w 3094642"/>
              <a:gd name="connsiteY3" fmla="*/ 1880170 h 3821986"/>
              <a:gd name="connsiteX4" fmla="*/ 965770 w 3094642"/>
              <a:gd name="connsiteY4" fmla="*/ 1952090 h 3821986"/>
              <a:gd name="connsiteX5" fmla="*/ 1006867 w 3094642"/>
              <a:gd name="connsiteY5" fmla="*/ 2024009 h 3821986"/>
              <a:gd name="connsiteX6" fmla="*/ 1068512 w 3094642"/>
              <a:gd name="connsiteY6" fmla="*/ 2116476 h 3821986"/>
              <a:gd name="connsiteX7" fmla="*/ 1304818 w 3094642"/>
              <a:gd name="connsiteY7" fmla="*/ 2599361 h 3821986"/>
              <a:gd name="connsiteX8" fmla="*/ 1356188 w 3094642"/>
              <a:gd name="connsiteY8" fmla="*/ 2763748 h 3821986"/>
              <a:gd name="connsiteX9" fmla="*/ 1448656 w 3094642"/>
              <a:gd name="connsiteY9" fmla="*/ 2958957 h 3821986"/>
              <a:gd name="connsiteX10" fmla="*/ 1479478 w 3094642"/>
              <a:gd name="connsiteY10" fmla="*/ 3020602 h 3821986"/>
              <a:gd name="connsiteX11" fmla="*/ 1561671 w 3094642"/>
              <a:gd name="connsiteY11" fmla="*/ 3164440 h 3821986"/>
              <a:gd name="connsiteX12" fmla="*/ 1592494 w 3094642"/>
              <a:gd name="connsiteY12" fmla="*/ 3246633 h 3821986"/>
              <a:gd name="connsiteX13" fmla="*/ 1623316 w 3094642"/>
              <a:gd name="connsiteY13" fmla="*/ 3339101 h 3821986"/>
              <a:gd name="connsiteX14" fmla="*/ 1633591 w 3094642"/>
              <a:gd name="connsiteY14" fmla="*/ 3760341 h 3821986"/>
              <a:gd name="connsiteX15" fmla="*/ 1654139 w 3094642"/>
              <a:gd name="connsiteY15" fmla="*/ 3811712 h 3821986"/>
              <a:gd name="connsiteX16" fmla="*/ 1746606 w 3094642"/>
              <a:gd name="connsiteY16" fmla="*/ 3821986 h 3821986"/>
              <a:gd name="connsiteX17" fmla="*/ 1839074 w 3094642"/>
              <a:gd name="connsiteY17" fmla="*/ 3811712 h 3821986"/>
              <a:gd name="connsiteX18" fmla="*/ 1952089 w 3094642"/>
              <a:gd name="connsiteY18" fmla="*/ 3657600 h 3821986"/>
              <a:gd name="connsiteX19" fmla="*/ 1972638 w 3094642"/>
              <a:gd name="connsiteY19" fmla="*/ 3626777 h 3821986"/>
              <a:gd name="connsiteX20" fmla="*/ 1982912 w 3094642"/>
              <a:gd name="connsiteY20" fmla="*/ 3565132 h 3821986"/>
              <a:gd name="connsiteX21" fmla="*/ 2054831 w 3094642"/>
              <a:gd name="connsiteY21" fmla="*/ 3421294 h 3821986"/>
              <a:gd name="connsiteX22" fmla="*/ 2075379 w 3094642"/>
              <a:gd name="connsiteY22" fmla="*/ 3369923 h 3821986"/>
              <a:gd name="connsiteX23" fmla="*/ 2188395 w 3094642"/>
              <a:gd name="connsiteY23" fmla="*/ 3256908 h 3821986"/>
              <a:gd name="connsiteX24" fmla="*/ 2229492 w 3094642"/>
              <a:gd name="connsiteY24" fmla="*/ 3195263 h 3821986"/>
              <a:gd name="connsiteX25" fmla="*/ 2352782 w 3094642"/>
              <a:gd name="connsiteY25" fmla="*/ 3092521 h 3821986"/>
              <a:gd name="connsiteX26" fmla="*/ 2434975 w 3094642"/>
              <a:gd name="connsiteY26" fmla="*/ 2979505 h 3821986"/>
              <a:gd name="connsiteX27" fmla="*/ 2496620 w 3094642"/>
              <a:gd name="connsiteY27" fmla="*/ 2917860 h 3821986"/>
              <a:gd name="connsiteX28" fmla="*/ 2527442 w 3094642"/>
              <a:gd name="connsiteY28" fmla="*/ 2866490 h 3821986"/>
              <a:gd name="connsiteX29" fmla="*/ 2589087 w 3094642"/>
              <a:gd name="connsiteY29" fmla="*/ 2784296 h 3821986"/>
              <a:gd name="connsiteX30" fmla="*/ 2681555 w 3094642"/>
              <a:gd name="connsiteY30" fmla="*/ 2619910 h 3821986"/>
              <a:gd name="connsiteX31" fmla="*/ 2743200 w 3094642"/>
              <a:gd name="connsiteY31" fmla="*/ 2537717 h 3821986"/>
              <a:gd name="connsiteX32" fmla="*/ 2794570 w 3094642"/>
              <a:gd name="connsiteY32" fmla="*/ 2465797 h 3821986"/>
              <a:gd name="connsiteX33" fmla="*/ 2887038 w 3094642"/>
              <a:gd name="connsiteY33" fmla="*/ 2373330 h 3821986"/>
              <a:gd name="connsiteX34" fmla="*/ 2938409 w 3094642"/>
              <a:gd name="connsiteY34" fmla="*/ 2321959 h 3821986"/>
              <a:gd name="connsiteX35" fmla="*/ 3020602 w 3094642"/>
              <a:gd name="connsiteY35" fmla="*/ 2208943 h 3821986"/>
              <a:gd name="connsiteX36" fmla="*/ 3082247 w 3094642"/>
              <a:gd name="connsiteY36" fmla="*/ 2065105 h 3821986"/>
              <a:gd name="connsiteX37" fmla="*/ 3082247 w 3094642"/>
              <a:gd name="connsiteY37" fmla="*/ 1839074 h 3821986"/>
              <a:gd name="connsiteX38" fmla="*/ 3071973 w 3094642"/>
              <a:gd name="connsiteY38" fmla="*/ 1777429 h 3821986"/>
              <a:gd name="connsiteX39" fmla="*/ 3051424 w 3094642"/>
              <a:gd name="connsiteY39" fmla="*/ 1736332 h 3821986"/>
              <a:gd name="connsiteX40" fmla="*/ 3030876 w 3094642"/>
              <a:gd name="connsiteY40" fmla="*/ 1664413 h 3821986"/>
              <a:gd name="connsiteX41" fmla="*/ 2979505 w 3094642"/>
              <a:gd name="connsiteY41" fmla="*/ 1592494 h 3821986"/>
              <a:gd name="connsiteX42" fmla="*/ 2907586 w 3094642"/>
              <a:gd name="connsiteY42" fmla="*/ 1489752 h 3821986"/>
              <a:gd name="connsiteX43" fmla="*/ 2825393 w 3094642"/>
              <a:gd name="connsiteY43" fmla="*/ 1387011 h 3821986"/>
              <a:gd name="connsiteX44" fmla="*/ 2774022 w 3094642"/>
              <a:gd name="connsiteY44" fmla="*/ 1315092 h 3821986"/>
              <a:gd name="connsiteX45" fmla="*/ 2650732 w 3094642"/>
              <a:gd name="connsiteY45" fmla="*/ 1171254 h 3821986"/>
              <a:gd name="connsiteX46" fmla="*/ 2578813 w 3094642"/>
              <a:gd name="connsiteY46" fmla="*/ 1078786 h 3821986"/>
              <a:gd name="connsiteX47" fmla="*/ 2537716 w 3094642"/>
              <a:gd name="connsiteY47" fmla="*/ 1017141 h 3821986"/>
              <a:gd name="connsiteX48" fmla="*/ 2465797 w 3094642"/>
              <a:gd name="connsiteY48" fmla="*/ 945222 h 3821986"/>
              <a:gd name="connsiteX49" fmla="*/ 2424701 w 3094642"/>
              <a:gd name="connsiteY49" fmla="*/ 893851 h 3821986"/>
              <a:gd name="connsiteX50" fmla="*/ 2291137 w 3094642"/>
              <a:gd name="connsiteY50" fmla="*/ 780836 h 3821986"/>
              <a:gd name="connsiteX51" fmla="*/ 2188395 w 3094642"/>
              <a:gd name="connsiteY51" fmla="*/ 678094 h 3821986"/>
              <a:gd name="connsiteX52" fmla="*/ 2075379 w 3094642"/>
              <a:gd name="connsiteY52" fmla="*/ 606175 h 3821986"/>
              <a:gd name="connsiteX53" fmla="*/ 2044557 w 3094642"/>
              <a:gd name="connsiteY53" fmla="*/ 595901 h 3821986"/>
              <a:gd name="connsiteX54" fmla="*/ 1993186 w 3094642"/>
              <a:gd name="connsiteY54" fmla="*/ 575352 h 3821986"/>
              <a:gd name="connsiteX55" fmla="*/ 1921267 w 3094642"/>
              <a:gd name="connsiteY55" fmla="*/ 565078 h 3821986"/>
              <a:gd name="connsiteX56" fmla="*/ 1869896 w 3094642"/>
              <a:gd name="connsiteY56" fmla="*/ 554804 h 3821986"/>
              <a:gd name="connsiteX57" fmla="*/ 1695236 w 3094642"/>
              <a:gd name="connsiteY57" fmla="*/ 523982 h 3821986"/>
              <a:gd name="connsiteX58" fmla="*/ 1643865 w 3094642"/>
              <a:gd name="connsiteY58" fmla="*/ 513708 h 3821986"/>
              <a:gd name="connsiteX59" fmla="*/ 1458930 w 3094642"/>
              <a:gd name="connsiteY59" fmla="*/ 482885 h 3821986"/>
              <a:gd name="connsiteX60" fmla="*/ 1243173 w 3094642"/>
              <a:gd name="connsiteY60" fmla="*/ 441788 h 3821986"/>
              <a:gd name="connsiteX61" fmla="*/ 945222 w 3094642"/>
              <a:gd name="connsiteY61" fmla="*/ 287676 h 3821986"/>
              <a:gd name="connsiteX62" fmla="*/ 842480 w 3094642"/>
              <a:gd name="connsiteY62" fmla="*/ 226031 h 3821986"/>
              <a:gd name="connsiteX63" fmla="*/ 688368 w 3094642"/>
              <a:gd name="connsiteY63" fmla="*/ 184935 h 3821986"/>
              <a:gd name="connsiteX64" fmla="*/ 626723 w 3094642"/>
              <a:gd name="connsiteY64" fmla="*/ 154112 h 3821986"/>
              <a:gd name="connsiteX65" fmla="*/ 503433 w 3094642"/>
              <a:gd name="connsiteY65" fmla="*/ 123290 h 3821986"/>
              <a:gd name="connsiteX66" fmla="*/ 390418 w 3094642"/>
              <a:gd name="connsiteY66" fmla="*/ 92467 h 3821986"/>
              <a:gd name="connsiteX67" fmla="*/ 267128 w 3094642"/>
              <a:gd name="connsiteY67" fmla="*/ 51370 h 3821986"/>
              <a:gd name="connsiteX68" fmla="*/ 226031 w 3094642"/>
              <a:gd name="connsiteY68" fmla="*/ 41096 h 3821986"/>
              <a:gd name="connsiteX69" fmla="*/ 92467 w 3094642"/>
              <a:gd name="connsiteY69" fmla="*/ 0 h 3821986"/>
              <a:gd name="connsiteX70" fmla="*/ 30822 w 3094642"/>
              <a:gd name="connsiteY70" fmla="*/ 30822 h 3821986"/>
              <a:gd name="connsiteX71" fmla="*/ 0 w 3094642"/>
              <a:gd name="connsiteY71" fmla="*/ 143838 h 3821986"/>
              <a:gd name="connsiteX72" fmla="*/ 20548 w 3094642"/>
              <a:gd name="connsiteY72" fmla="*/ 308224 h 3821986"/>
              <a:gd name="connsiteX73" fmla="*/ 184934 w 3094642"/>
              <a:gd name="connsiteY73" fmla="*/ 565078 h 3821986"/>
              <a:gd name="connsiteX74" fmla="*/ 215757 w 3094642"/>
              <a:gd name="connsiteY74" fmla="*/ 647272 h 3821986"/>
              <a:gd name="connsiteX75" fmla="*/ 267128 w 3094642"/>
              <a:gd name="connsiteY75" fmla="*/ 750013 h 3821986"/>
              <a:gd name="connsiteX76" fmla="*/ 328773 w 3094642"/>
              <a:gd name="connsiteY76" fmla="*/ 893851 h 3821986"/>
              <a:gd name="connsiteX77" fmla="*/ 441788 w 3094642"/>
              <a:gd name="connsiteY77" fmla="*/ 1068512 h 3821986"/>
              <a:gd name="connsiteX78" fmla="*/ 482885 w 3094642"/>
              <a:gd name="connsiteY78" fmla="*/ 1150705 h 3821986"/>
              <a:gd name="connsiteX79" fmla="*/ 534256 w 3094642"/>
              <a:gd name="connsiteY79" fmla="*/ 1232899 h 3821986"/>
              <a:gd name="connsiteX80" fmla="*/ 575352 w 3094642"/>
              <a:gd name="connsiteY80" fmla="*/ 1304818 h 3821986"/>
              <a:gd name="connsiteX81" fmla="*/ 636997 w 3094642"/>
              <a:gd name="connsiteY81" fmla="*/ 1397285 h 3821986"/>
              <a:gd name="connsiteX82" fmla="*/ 657546 w 3094642"/>
              <a:gd name="connsiteY82" fmla="*/ 1428108 h 3821986"/>
              <a:gd name="connsiteX83" fmla="*/ 708916 w 3094642"/>
              <a:gd name="connsiteY83" fmla="*/ 1530849 h 3821986"/>
              <a:gd name="connsiteX84" fmla="*/ 739739 w 3094642"/>
              <a:gd name="connsiteY84" fmla="*/ 1582220 h 3821986"/>
              <a:gd name="connsiteX85" fmla="*/ 780836 w 3094642"/>
              <a:gd name="connsiteY85" fmla="*/ 1695236 h 3821986"/>
              <a:gd name="connsiteX86" fmla="*/ 801384 w 3094642"/>
              <a:gd name="connsiteY86" fmla="*/ 1726058 h 3821986"/>
              <a:gd name="connsiteX87" fmla="*/ 821932 w 3094642"/>
              <a:gd name="connsiteY87" fmla="*/ 1756881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94642" h="3821986">
                <a:moveTo>
                  <a:pt x="801384" y="1684961"/>
                </a:moveTo>
                <a:cubicBezTo>
                  <a:pt x="807498" y="1715533"/>
                  <a:pt x="816564" y="1771907"/>
                  <a:pt x="832206" y="1797977"/>
                </a:cubicBezTo>
                <a:cubicBezTo>
                  <a:pt x="842173" y="1814589"/>
                  <a:pt x="860546" y="1824494"/>
                  <a:pt x="873303" y="1839074"/>
                </a:cubicBezTo>
                <a:cubicBezTo>
                  <a:pt x="884579" y="1851961"/>
                  <a:pt x="893282" y="1866917"/>
                  <a:pt x="904125" y="1880170"/>
                </a:cubicBezTo>
                <a:cubicBezTo>
                  <a:pt x="924119" y="1904607"/>
                  <a:pt x="947418" y="1926397"/>
                  <a:pt x="965770" y="1952090"/>
                </a:cubicBezTo>
                <a:cubicBezTo>
                  <a:pt x="981819" y="1974558"/>
                  <a:pt x="992233" y="2000595"/>
                  <a:pt x="1006867" y="2024009"/>
                </a:cubicBezTo>
                <a:cubicBezTo>
                  <a:pt x="1026500" y="2055422"/>
                  <a:pt x="1050351" y="2084189"/>
                  <a:pt x="1068512" y="2116476"/>
                </a:cubicBezTo>
                <a:cubicBezTo>
                  <a:pt x="1111953" y="2193703"/>
                  <a:pt x="1278607" y="2515483"/>
                  <a:pt x="1304818" y="2599361"/>
                </a:cubicBezTo>
                <a:cubicBezTo>
                  <a:pt x="1321941" y="2654157"/>
                  <a:pt x="1334867" y="2710445"/>
                  <a:pt x="1356188" y="2763748"/>
                </a:cubicBezTo>
                <a:cubicBezTo>
                  <a:pt x="1382928" y="2830599"/>
                  <a:pt x="1417499" y="2894047"/>
                  <a:pt x="1448656" y="2958957"/>
                </a:cubicBezTo>
                <a:cubicBezTo>
                  <a:pt x="1458597" y="2979668"/>
                  <a:pt x="1468080" y="3000655"/>
                  <a:pt x="1479478" y="3020602"/>
                </a:cubicBezTo>
                <a:cubicBezTo>
                  <a:pt x="1506876" y="3068548"/>
                  <a:pt x="1542281" y="3112734"/>
                  <a:pt x="1561671" y="3164440"/>
                </a:cubicBezTo>
                <a:cubicBezTo>
                  <a:pt x="1571945" y="3191838"/>
                  <a:pt x="1582755" y="3219040"/>
                  <a:pt x="1592494" y="3246633"/>
                </a:cubicBezTo>
                <a:cubicBezTo>
                  <a:pt x="1603307" y="3277271"/>
                  <a:pt x="1623316" y="3339101"/>
                  <a:pt x="1623316" y="3339101"/>
                </a:cubicBezTo>
                <a:cubicBezTo>
                  <a:pt x="1626741" y="3479514"/>
                  <a:pt x="1624450" y="3620184"/>
                  <a:pt x="1633591" y="3760341"/>
                </a:cubicBezTo>
                <a:cubicBezTo>
                  <a:pt x="1634791" y="3778745"/>
                  <a:pt x="1637948" y="3802881"/>
                  <a:pt x="1654139" y="3811712"/>
                </a:cubicBezTo>
                <a:cubicBezTo>
                  <a:pt x="1681364" y="3826562"/>
                  <a:pt x="1715784" y="3818561"/>
                  <a:pt x="1746606" y="3821986"/>
                </a:cubicBezTo>
                <a:cubicBezTo>
                  <a:pt x="1777429" y="3818561"/>
                  <a:pt x="1810662" y="3824142"/>
                  <a:pt x="1839074" y="3811712"/>
                </a:cubicBezTo>
                <a:cubicBezTo>
                  <a:pt x="1918485" y="3776970"/>
                  <a:pt x="1917523" y="3726732"/>
                  <a:pt x="1952089" y="3657600"/>
                </a:cubicBezTo>
                <a:cubicBezTo>
                  <a:pt x="1957611" y="3646555"/>
                  <a:pt x="1965788" y="3637051"/>
                  <a:pt x="1972638" y="3626777"/>
                </a:cubicBezTo>
                <a:cubicBezTo>
                  <a:pt x="1976063" y="3606229"/>
                  <a:pt x="1976324" y="3584895"/>
                  <a:pt x="1982912" y="3565132"/>
                </a:cubicBezTo>
                <a:cubicBezTo>
                  <a:pt x="2022337" y="3446858"/>
                  <a:pt x="2012447" y="3506063"/>
                  <a:pt x="2054831" y="3421294"/>
                </a:cubicBezTo>
                <a:cubicBezTo>
                  <a:pt x="2063079" y="3404798"/>
                  <a:pt x="2063749" y="3384237"/>
                  <a:pt x="2075379" y="3369923"/>
                </a:cubicBezTo>
                <a:cubicBezTo>
                  <a:pt x="2108975" y="3328575"/>
                  <a:pt x="2158843" y="3301236"/>
                  <a:pt x="2188395" y="3256908"/>
                </a:cubicBezTo>
                <a:cubicBezTo>
                  <a:pt x="2202094" y="3236360"/>
                  <a:pt x="2212029" y="3212726"/>
                  <a:pt x="2229492" y="3195263"/>
                </a:cubicBezTo>
                <a:cubicBezTo>
                  <a:pt x="2267319" y="3157436"/>
                  <a:pt x="2352782" y="3092521"/>
                  <a:pt x="2352782" y="3092521"/>
                </a:cubicBezTo>
                <a:cubicBezTo>
                  <a:pt x="2388291" y="3033338"/>
                  <a:pt x="2382975" y="3036233"/>
                  <a:pt x="2434975" y="2979505"/>
                </a:cubicBezTo>
                <a:cubicBezTo>
                  <a:pt x="2454611" y="2958084"/>
                  <a:pt x="2478218" y="2940351"/>
                  <a:pt x="2496620" y="2917860"/>
                </a:cubicBezTo>
                <a:cubicBezTo>
                  <a:pt x="2509265" y="2902405"/>
                  <a:pt x="2516075" y="2882908"/>
                  <a:pt x="2527442" y="2866490"/>
                </a:cubicBezTo>
                <a:cubicBezTo>
                  <a:pt x="2546936" y="2838332"/>
                  <a:pt x="2570090" y="2812792"/>
                  <a:pt x="2589087" y="2784296"/>
                </a:cubicBezTo>
                <a:cubicBezTo>
                  <a:pt x="2718247" y="2590556"/>
                  <a:pt x="2600833" y="2758291"/>
                  <a:pt x="2681555" y="2619910"/>
                </a:cubicBezTo>
                <a:cubicBezTo>
                  <a:pt x="2769413" y="2469296"/>
                  <a:pt x="2688954" y="2607463"/>
                  <a:pt x="2743200" y="2537717"/>
                </a:cubicBezTo>
                <a:cubicBezTo>
                  <a:pt x="2761287" y="2514462"/>
                  <a:pt x="2775170" y="2487968"/>
                  <a:pt x="2794570" y="2465797"/>
                </a:cubicBezTo>
                <a:cubicBezTo>
                  <a:pt x="2823274" y="2432992"/>
                  <a:pt x="2856215" y="2404152"/>
                  <a:pt x="2887038" y="2373330"/>
                </a:cubicBezTo>
                <a:cubicBezTo>
                  <a:pt x="2904162" y="2356206"/>
                  <a:pt x="2924166" y="2341544"/>
                  <a:pt x="2938409" y="2321959"/>
                </a:cubicBezTo>
                <a:cubicBezTo>
                  <a:pt x="2965807" y="2284287"/>
                  <a:pt x="2995728" y="2248327"/>
                  <a:pt x="3020602" y="2208943"/>
                </a:cubicBezTo>
                <a:cubicBezTo>
                  <a:pt x="3056447" y="2152188"/>
                  <a:pt x="3062574" y="2124123"/>
                  <a:pt x="3082247" y="2065105"/>
                </a:cubicBezTo>
                <a:cubicBezTo>
                  <a:pt x="3100255" y="1957054"/>
                  <a:pt x="3097224" y="2003827"/>
                  <a:pt x="3082247" y="1839074"/>
                </a:cubicBezTo>
                <a:cubicBezTo>
                  <a:pt x="3080361" y="1818328"/>
                  <a:pt x="3077959" y="1797382"/>
                  <a:pt x="3071973" y="1777429"/>
                </a:cubicBezTo>
                <a:cubicBezTo>
                  <a:pt x="3067572" y="1762759"/>
                  <a:pt x="3056658" y="1750726"/>
                  <a:pt x="3051424" y="1736332"/>
                </a:cubicBezTo>
                <a:cubicBezTo>
                  <a:pt x="3042904" y="1712901"/>
                  <a:pt x="3040136" y="1687562"/>
                  <a:pt x="3030876" y="1664413"/>
                </a:cubicBezTo>
                <a:cubicBezTo>
                  <a:pt x="3026473" y="1653407"/>
                  <a:pt x="2982174" y="1596230"/>
                  <a:pt x="2979505" y="1592494"/>
                </a:cubicBezTo>
                <a:cubicBezTo>
                  <a:pt x="2955207" y="1558477"/>
                  <a:pt x="2933701" y="1522396"/>
                  <a:pt x="2907586" y="1489752"/>
                </a:cubicBezTo>
                <a:cubicBezTo>
                  <a:pt x="2880188" y="1455505"/>
                  <a:pt x="2849720" y="1423503"/>
                  <a:pt x="2825393" y="1387011"/>
                </a:cubicBezTo>
                <a:cubicBezTo>
                  <a:pt x="2807595" y="1360313"/>
                  <a:pt x="2795270" y="1340589"/>
                  <a:pt x="2774022" y="1315092"/>
                </a:cubicBezTo>
                <a:cubicBezTo>
                  <a:pt x="2733595" y="1266580"/>
                  <a:pt x="2689501" y="1221101"/>
                  <a:pt x="2650732" y="1171254"/>
                </a:cubicBezTo>
                <a:cubicBezTo>
                  <a:pt x="2626759" y="1140431"/>
                  <a:pt x="2601905" y="1110274"/>
                  <a:pt x="2578813" y="1078786"/>
                </a:cubicBezTo>
                <a:cubicBezTo>
                  <a:pt x="2564209" y="1058871"/>
                  <a:pt x="2553668" y="1035994"/>
                  <a:pt x="2537716" y="1017141"/>
                </a:cubicBezTo>
                <a:cubicBezTo>
                  <a:pt x="2515817" y="991260"/>
                  <a:pt x="2486976" y="971696"/>
                  <a:pt x="2465797" y="945222"/>
                </a:cubicBezTo>
                <a:cubicBezTo>
                  <a:pt x="2452098" y="928098"/>
                  <a:pt x="2440670" y="908880"/>
                  <a:pt x="2424701" y="893851"/>
                </a:cubicBezTo>
                <a:cubicBezTo>
                  <a:pt x="2382232" y="853880"/>
                  <a:pt x="2327570" y="826377"/>
                  <a:pt x="2291137" y="780836"/>
                </a:cubicBezTo>
                <a:cubicBezTo>
                  <a:pt x="2223431" y="696203"/>
                  <a:pt x="2278962" y="758598"/>
                  <a:pt x="2188395" y="678094"/>
                </a:cubicBezTo>
                <a:cubicBezTo>
                  <a:pt x="2138962" y="634154"/>
                  <a:pt x="2164140" y="635762"/>
                  <a:pt x="2075379" y="606175"/>
                </a:cubicBezTo>
                <a:cubicBezTo>
                  <a:pt x="2065105" y="602750"/>
                  <a:pt x="2054697" y="599704"/>
                  <a:pt x="2044557" y="595901"/>
                </a:cubicBezTo>
                <a:cubicBezTo>
                  <a:pt x="2027288" y="589425"/>
                  <a:pt x="2011078" y="579825"/>
                  <a:pt x="1993186" y="575352"/>
                </a:cubicBezTo>
                <a:cubicBezTo>
                  <a:pt x="1969693" y="569479"/>
                  <a:pt x="1945154" y="569059"/>
                  <a:pt x="1921267" y="565078"/>
                </a:cubicBezTo>
                <a:cubicBezTo>
                  <a:pt x="1904042" y="562207"/>
                  <a:pt x="1887077" y="557928"/>
                  <a:pt x="1869896" y="554804"/>
                </a:cubicBezTo>
                <a:lnTo>
                  <a:pt x="1695236" y="523982"/>
                </a:lnTo>
                <a:cubicBezTo>
                  <a:pt x="1678055" y="520858"/>
                  <a:pt x="1661090" y="516579"/>
                  <a:pt x="1643865" y="513708"/>
                </a:cubicBezTo>
                <a:cubicBezTo>
                  <a:pt x="1582220" y="503434"/>
                  <a:pt x="1520322" y="494579"/>
                  <a:pt x="1458930" y="482885"/>
                </a:cubicBezTo>
                <a:lnTo>
                  <a:pt x="1243173" y="441788"/>
                </a:lnTo>
                <a:cubicBezTo>
                  <a:pt x="1143856" y="390417"/>
                  <a:pt x="1043673" y="340688"/>
                  <a:pt x="945222" y="287676"/>
                </a:cubicBezTo>
                <a:cubicBezTo>
                  <a:pt x="910057" y="268741"/>
                  <a:pt x="879562" y="240864"/>
                  <a:pt x="842480" y="226031"/>
                </a:cubicBezTo>
                <a:cubicBezTo>
                  <a:pt x="793117" y="206286"/>
                  <a:pt x="738805" y="201747"/>
                  <a:pt x="688368" y="184935"/>
                </a:cubicBezTo>
                <a:cubicBezTo>
                  <a:pt x="666573" y="177670"/>
                  <a:pt x="648165" y="162359"/>
                  <a:pt x="626723" y="154112"/>
                </a:cubicBezTo>
                <a:cubicBezTo>
                  <a:pt x="562979" y="129595"/>
                  <a:pt x="561766" y="137873"/>
                  <a:pt x="503433" y="123290"/>
                </a:cubicBezTo>
                <a:cubicBezTo>
                  <a:pt x="465551" y="113819"/>
                  <a:pt x="427774" y="103836"/>
                  <a:pt x="390418" y="92467"/>
                </a:cubicBezTo>
                <a:cubicBezTo>
                  <a:pt x="348975" y="79854"/>
                  <a:pt x="308476" y="64291"/>
                  <a:pt x="267128" y="51370"/>
                </a:cubicBezTo>
                <a:cubicBezTo>
                  <a:pt x="253650" y="47158"/>
                  <a:pt x="239301" y="45922"/>
                  <a:pt x="226031" y="41096"/>
                </a:cubicBezTo>
                <a:cubicBezTo>
                  <a:pt x="104942" y="-2936"/>
                  <a:pt x="203818" y="18558"/>
                  <a:pt x="92467" y="0"/>
                </a:cubicBezTo>
                <a:cubicBezTo>
                  <a:pt x="71919" y="10274"/>
                  <a:pt x="46085" y="13651"/>
                  <a:pt x="30822" y="30822"/>
                </a:cubicBezTo>
                <a:cubicBezTo>
                  <a:pt x="17366" y="45959"/>
                  <a:pt x="4352" y="122080"/>
                  <a:pt x="0" y="143838"/>
                </a:cubicBezTo>
                <a:cubicBezTo>
                  <a:pt x="6849" y="198633"/>
                  <a:pt x="1676" y="256327"/>
                  <a:pt x="20548" y="308224"/>
                </a:cubicBezTo>
                <a:cubicBezTo>
                  <a:pt x="103062" y="535138"/>
                  <a:pt x="101821" y="417322"/>
                  <a:pt x="184934" y="565078"/>
                </a:cubicBezTo>
                <a:cubicBezTo>
                  <a:pt x="199280" y="590581"/>
                  <a:pt x="203873" y="620533"/>
                  <a:pt x="215757" y="647272"/>
                </a:cubicBezTo>
                <a:cubicBezTo>
                  <a:pt x="231308" y="682261"/>
                  <a:pt x="251174" y="715206"/>
                  <a:pt x="267128" y="750013"/>
                </a:cubicBezTo>
                <a:cubicBezTo>
                  <a:pt x="288862" y="797433"/>
                  <a:pt x="305445" y="847194"/>
                  <a:pt x="328773" y="893851"/>
                </a:cubicBezTo>
                <a:cubicBezTo>
                  <a:pt x="409659" y="1055623"/>
                  <a:pt x="364192" y="939185"/>
                  <a:pt x="441788" y="1068512"/>
                </a:cubicBezTo>
                <a:cubicBezTo>
                  <a:pt x="457548" y="1094778"/>
                  <a:pt x="468363" y="1123735"/>
                  <a:pt x="482885" y="1150705"/>
                </a:cubicBezTo>
                <a:cubicBezTo>
                  <a:pt x="500238" y="1182932"/>
                  <a:pt x="514887" y="1203846"/>
                  <a:pt x="534256" y="1232899"/>
                </a:cubicBezTo>
                <a:cubicBezTo>
                  <a:pt x="551630" y="1285022"/>
                  <a:pt x="535367" y="1247062"/>
                  <a:pt x="575352" y="1304818"/>
                </a:cubicBezTo>
                <a:cubicBezTo>
                  <a:pt x="596438" y="1335275"/>
                  <a:pt x="616449" y="1366463"/>
                  <a:pt x="636997" y="1397285"/>
                </a:cubicBezTo>
                <a:cubicBezTo>
                  <a:pt x="643847" y="1407559"/>
                  <a:pt x="652024" y="1417063"/>
                  <a:pt x="657546" y="1428108"/>
                </a:cubicBezTo>
                <a:cubicBezTo>
                  <a:pt x="674669" y="1462355"/>
                  <a:pt x="689216" y="1498016"/>
                  <a:pt x="708916" y="1530849"/>
                </a:cubicBezTo>
                <a:cubicBezTo>
                  <a:pt x="719190" y="1547973"/>
                  <a:pt x="730808" y="1564359"/>
                  <a:pt x="739739" y="1582220"/>
                </a:cubicBezTo>
                <a:cubicBezTo>
                  <a:pt x="778525" y="1659792"/>
                  <a:pt x="742483" y="1608943"/>
                  <a:pt x="780836" y="1695236"/>
                </a:cubicBezTo>
                <a:cubicBezTo>
                  <a:pt x="785851" y="1706520"/>
                  <a:pt x="794535" y="1715784"/>
                  <a:pt x="801384" y="1726058"/>
                </a:cubicBezTo>
                <a:cubicBezTo>
                  <a:pt x="812741" y="1760130"/>
                  <a:pt x="800828" y="1756881"/>
                  <a:pt x="821932" y="1756881"/>
                </a:cubicBezTo>
              </a:path>
            </a:pathLst>
          </a:custGeom>
          <a:ln>
            <a:solidFill>
              <a:srgbClr val="FFFF00"/>
            </a:solidFill>
            <a:prstDash val="lgDash"/>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A2ACA9F3-0A96-18E4-0E00-8A6868F1D8CF}"/>
              </a:ext>
            </a:extLst>
          </p:cNvPr>
          <p:cNvSpPr/>
          <p:nvPr/>
        </p:nvSpPr>
        <p:spPr>
          <a:xfrm rot="3755892">
            <a:off x="6542717" y="2726978"/>
            <a:ext cx="177720" cy="1229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839BAB-3B3E-F0EF-B63C-23F34889FDB2}"/>
              </a:ext>
            </a:extLst>
          </p:cNvPr>
          <p:cNvSpPr/>
          <p:nvPr/>
        </p:nvSpPr>
        <p:spPr>
          <a:xfrm rot="3755892">
            <a:off x="6392626" y="2794419"/>
            <a:ext cx="177720" cy="122994"/>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E14AF7-67C4-9611-FB93-0ED0DB2AF237}"/>
              </a:ext>
            </a:extLst>
          </p:cNvPr>
          <p:cNvSpPr/>
          <p:nvPr/>
        </p:nvSpPr>
        <p:spPr>
          <a:xfrm rot="9489468">
            <a:off x="6635489" y="3020120"/>
            <a:ext cx="163424" cy="10561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4742C5-8B93-B798-089B-EE3B5196FEBE}"/>
              </a:ext>
            </a:extLst>
          </p:cNvPr>
          <p:cNvSpPr/>
          <p:nvPr/>
        </p:nvSpPr>
        <p:spPr>
          <a:xfrm rot="19915211">
            <a:off x="3473028" y="3895137"/>
            <a:ext cx="182652" cy="7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E4B507-6808-9CD6-0FC9-BA3170234BE0}"/>
              </a:ext>
            </a:extLst>
          </p:cNvPr>
          <p:cNvSpPr/>
          <p:nvPr/>
        </p:nvSpPr>
        <p:spPr>
          <a:xfrm rot="19915211">
            <a:off x="3473027" y="4133456"/>
            <a:ext cx="182652" cy="7712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4A68C6-C18A-F19A-B9A3-DF15397533FE}"/>
              </a:ext>
            </a:extLst>
          </p:cNvPr>
          <p:cNvSpPr/>
          <p:nvPr/>
        </p:nvSpPr>
        <p:spPr>
          <a:xfrm rot="19915211">
            <a:off x="3476382" y="4378786"/>
            <a:ext cx="182652" cy="77129"/>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FA469FC-F076-F8E3-3C19-7012780695A6}"/>
              </a:ext>
            </a:extLst>
          </p:cNvPr>
          <p:cNvCxnSpPr>
            <a:cxnSpLocks/>
          </p:cNvCxnSpPr>
          <p:nvPr/>
        </p:nvCxnSpPr>
        <p:spPr>
          <a:xfrm>
            <a:off x="3465625" y="4784706"/>
            <a:ext cx="271055" cy="0"/>
          </a:xfrm>
          <a:prstGeom prst="straightConnector1">
            <a:avLst/>
          </a:prstGeom>
          <a:ln>
            <a:solidFill>
              <a:srgbClr val="FFFF00"/>
            </a:solidFill>
            <a:prstDash val="dash"/>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12D007BB-806C-1F57-6647-296B1EBEB81A}"/>
              </a:ext>
            </a:extLst>
          </p:cNvPr>
          <p:cNvSpPr txBox="1"/>
          <p:nvPr/>
        </p:nvSpPr>
        <p:spPr>
          <a:xfrm>
            <a:off x="3696849" y="3821525"/>
            <a:ext cx="598241" cy="200055"/>
          </a:xfrm>
          <a:prstGeom prst="rect">
            <a:avLst/>
          </a:prstGeom>
          <a:noFill/>
        </p:spPr>
        <p:txBody>
          <a:bodyPr wrap="none" rtlCol="0">
            <a:spAutoFit/>
          </a:bodyPr>
          <a:lstStyle/>
          <a:p>
            <a:r>
              <a:rPr lang="en-US" sz="700" dirty="0"/>
              <a:t>Red Lane </a:t>
            </a:r>
          </a:p>
        </p:txBody>
      </p:sp>
      <p:sp>
        <p:nvSpPr>
          <p:cNvPr id="14" name="TextBox 13">
            <a:extLst>
              <a:ext uri="{FF2B5EF4-FFF2-40B4-BE49-F238E27FC236}">
                <a16:creationId xmlns:a16="http://schemas.microsoft.com/office/drawing/2014/main" id="{59DBE155-BF47-0209-B671-75CD25654084}"/>
              </a:ext>
            </a:extLst>
          </p:cNvPr>
          <p:cNvSpPr txBox="1"/>
          <p:nvPr/>
        </p:nvSpPr>
        <p:spPr>
          <a:xfrm>
            <a:off x="3710641" y="4065327"/>
            <a:ext cx="663964" cy="200055"/>
          </a:xfrm>
          <a:prstGeom prst="rect">
            <a:avLst/>
          </a:prstGeom>
          <a:noFill/>
        </p:spPr>
        <p:txBody>
          <a:bodyPr wrap="none" rtlCol="0">
            <a:spAutoFit/>
          </a:bodyPr>
          <a:lstStyle/>
          <a:p>
            <a:r>
              <a:rPr lang="en-US" sz="700" dirty="0"/>
              <a:t>White Lane </a:t>
            </a:r>
          </a:p>
        </p:txBody>
      </p:sp>
      <p:sp>
        <p:nvSpPr>
          <p:cNvPr id="15" name="TextBox 14">
            <a:extLst>
              <a:ext uri="{FF2B5EF4-FFF2-40B4-BE49-F238E27FC236}">
                <a16:creationId xmlns:a16="http://schemas.microsoft.com/office/drawing/2014/main" id="{94A9393E-36A0-D871-8251-4583F789B7D1}"/>
              </a:ext>
            </a:extLst>
          </p:cNvPr>
          <p:cNvSpPr txBox="1"/>
          <p:nvPr/>
        </p:nvSpPr>
        <p:spPr>
          <a:xfrm>
            <a:off x="3710641" y="4372533"/>
            <a:ext cx="612668" cy="200055"/>
          </a:xfrm>
          <a:prstGeom prst="rect">
            <a:avLst/>
          </a:prstGeom>
          <a:noFill/>
        </p:spPr>
        <p:txBody>
          <a:bodyPr wrap="none" rtlCol="0">
            <a:spAutoFit/>
          </a:bodyPr>
          <a:lstStyle/>
          <a:p>
            <a:r>
              <a:rPr lang="en-US" sz="700" dirty="0"/>
              <a:t>Blue Lane </a:t>
            </a:r>
          </a:p>
        </p:txBody>
      </p:sp>
      <p:sp>
        <p:nvSpPr>
          <p:cNvPr id="16" name="TextBox 15">
            <a:extLst>
              <a:ext uri="{FF2B5EF4-FFF2-40B4-BE49-F238E27FC236}">
                <a16:creationId xmlns:a16="http://schemas.microsoft.com/office/drawing/2014/main" id="{9D87FFD3-A7E1-91C8-A9CB-0F1850C15C1B}"/>
              </a:ext>
            </a:extLst>
          </p:cNvPr>
          <p:cNvSpPr txBox="1"/>
          <p:nvPr/>
        </p:nvSpPr>
        <p:spPr>
          <a:xfrm>
            <a:off x="3708551" y="4710992"/>
            <a:ext cx="699230" cy="200055"/>
          </a:xfrm>
          <a:prstGeom prst="rect">
            <a:avLst/>
          </a:prstGeom>
          <a:noFill/>
        </p:spPr>
        <p:txBody>
          <a:bodyPr wrap="none" rtlCol="0">
            <a:spAutoFit/>
          </a:bodyPr>
          <a:lstStyle/>
          <a:p>
            <a:r>
              <a:rPr lang="en-US" sz="700" dirty="0"/>
              <a:t>Road March </a:t>
            </a:r>
          </a:p>
        </p:txBody>
      </p:sp>
    </p:spTree>
  </p:cSld>
  <p:clrMapOvr>
    <a:masterClrMapping/>
  </p:clrMapOvr>
</p:sld>
</file>

<file path=ppt/theme/theme1.xml><?xml version="1.0" encoding="utf-8"?>
<a:theme xmlns:a="http://schemas.openxmlformats.org/drawingml/2006/main" name="1_Ripple">
  <a:themeElements>
    <a:clrScheme name="1_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85e7b1e-e703-4227-a413-b723a52a2094" xsi:nil="true"/>
    <lcf76f155ced4ddcb4097134ff3c332f xmlns="92c9b06f-48ea-4e4b-a98f-e19d2ab9ca1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6EF89D315C924194EB68351A86BA08" ma:contentTypeVersion="18" ma:contentTypeDescription="Create a new document." ma:contentTypeScope="" ma:versionID="879d8540d228352120d2b4c666929f17">
  <xsd:schema xmlns:xsd="http://www.w3.org/2001/XMLSchema" xmlns:xs="http://www.w3.org/2001/XMLSchema" xmlns:p="http://schemas.microsoft.com/office/2006/metadata/properties" xmlns:ns2="92c9b06f-48ea-4e4b-a98f-e19d2ab9ca13" xmlns:ns3="285e7b1e-e703-4227-a413-b723a52a2094" targetNamespace="http://schemas.microsoft.com/office/2006/metadata/properties" ma:root="true" ma:fieldsID="d4734cc4cd6811c27bb24d5cb6d9307b" ns2:_="" ns3:_="">
    <xsd:import namespace="92c9b06f-48ea-4e4b-a98f-e19d2ab9ca13"/>
    <xsd:import namespace="285e7b1e-e703-4227-a413-b723a52a20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c9b06f-48ea-4e4b-a98f-e19d2ab9ca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5e7b1e-e703-4227-a413-b723a52a20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c6fe088-5e6e-4ac2-8656-ce60402acf5a}" ma:internalName="TaxCatchAll" ma:showField="CatchAllData" ma:web="285e7b1e-e703-4227-a413-b723a52a20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1934C7-B48B-4C42-9695-1EC624E843E2}">
  <ds:schemaRefs>
    <ds:schemaRef ds:uri="http://schemas.microsoft.com/sharepoint/v3/contenttype/forms"/>
  </ds:schemaRefs>
</ds:datastoreItem>
</file>

<file path=customXml/itemProps2.xml><?xml version="1.0" encoding="utf-8"?>
<ds:datastoreItem xmlns:ds="http://schemas.openxmlformats.org/officeDocument/2006/customXml" ds:itemID="{5406D3A5-0F28-453E-8D2B-758862E00875}">
  <ds:schemaRefs>
    <ds:schemaRef ds:uri="285e7b1e-e703-4227-a413-b723a52a2094"/>
    <ds:schemaRef ds:uri="http://schemas.openxmlformats.org/package/2006/metadata/core-properties"/>
    <ds:schemaRef ds:uri="http://purl.org/dc/dcmitype/"/>
    <ds:schemaRef ds:uri="http://purl.org/dc/terms/"/>
    <ds:schemaRef ds:uri="http://schemas.microsoft.com/office/2006/documentManagement/types"/>
    <ds:schemaRef ds:uri="92c9b06f-48ea-4e4b-a98f-e19d2ab9ca13"/>
    <ds:schemaRef ds:uri="http://purl.org/dc/elements/1.1/"/>
    <ds:schemaRef ds:uri="http://www.w3.org/XML/1998/namespac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AEB6494-B8F7-4D6F-A5C3-9150726C8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c9b06f-48ea-4e4b-a98f-e19d2ab9ca13"/>
    <ds:schemaRef ds:uri="285e7b1e-e703-4227-a413-b723a52a20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67184</TotalTime>
  <Words>4074</Words>
  <Application>Microsoft Office PowerPoint</Application>
  <PresentationFormat>On-screen Show (4:3)</PresentationFormat>
  <Paragraphs>631</Paragraphs>
  <Slides>25</Slides>
  <Notes>8</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4" baseType="lpstr">
      <vt:lpstr>Arial</vt:lpstr>
      <vt:lpstr>Arial,Sans-Serif</vt:lpstr>
      <vt:lpstr>Calibri</vt:lpstr>
      <vt:lpstr>Noto Symbol</vt:lpstr>
      <vt:lpstr>Times New Roman</vt:lpstr>
      <vt:lpstr>Wingdings</vt:lpstr>
      <vt:lpstr>1_Ripple</vt:lpstr>
      <vt:lpstr>Worksheet</vt:lpstr>
      <vt:lpstr>Microsoft Excel Worksheet</vt:lpstr>
      <vt:lpstr>Ranger Buddy Competition 2025  Fort Leavenworth, Kansas 27-29 MAR 25</vt:lpstr>
      <vt:lpstr>PowerPoint Presentation</vt:lpstr>
      <vt:lpstr>PowerPoint Presentation</vt:lpstr>
      <vt:lpstr>PowerPoint Presentation</vt:lpstr>
      <vt:lpstr>Registration Data 2023</vt:lpstr>
      <vt:lpstr>PowerPoint Presentation</vt:lpstr>
      <vt:lpstr>PowerPoint Presentation</vt:lpstr>
      <vt:lpstr>PowerPoint Presentation</vt:lpstr>
      <vt:lpstr>Event Concept</vt:lpstr>
      <vt:lpstr>PowerPoint Presentation</vt:lpstr>
      <vt:lpstr>PowerPoint Presentation</vt:lpstr>
      <vt:lpstr>PowerPoint Presentation</vt:lpstr>
      <vt:lpstr>PowerPoint Presentation</vt:lpstr>
      <vt:lpstr>PowerPoint Presentation</vt:lpstr>
      <vt:lpstr>Color Lane Tasks</vt:lpstr>
      <vt:lpstr>13.5-Mile Road March</vt:lpstr>
      <vt:lpstr>Red Lane Overview</vt:lpstr>
      <vt:lpstr>White Lane Overview</vt:lpstr>
      <vt:lpstr>Blue Lane Overview</vt:lpstr>
      <vt:lpstr>Phase III Awards Ceremony</vt:lpstr>
      <vt:lpstr>Concept of Sustainment</vt:lpstr>
      <vt:lpstr>PowerPoint Presentation</vt:lpstr>
      <vt:lpstr>Transportation</vt:lpstr>
      <vt:lpstr>PowerPoint Presentation</vt:lpstr>
      <vt:lpstr>Command and Control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Ranger Buddy Competition 2017  Rimrock Farm  Lawrence, Kansas 08APR17</dc:title>
  <dc:creator>CCADMIN</dc:creator>
  <cp:lastModifiedBy>Moffett, Aaron B</cp:lastModifiedBy>
  <cp:revision>326</cp:revision>
  <cp:lastPrinted>2023-12-07T23:00:38Z</cp:lastPrinted>
  <dcterms:modified xsi:type="dcterms:W3CDTF">2025-01-23T23:56:44Z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0x010100EE6EF89D315C924194EB68351A86BA08</vt:lpwstr>
  </property>
  <property fmtid="{D5CDD505-2E9C-101B-9397-08002B2CF9AE}" pid="3" name="MediaServiceImageTags">
    <vt:lpwstr/>
  </property>
</Properties>
</file>